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8" r:id="rId4"/>
    <p:sldId id="259" r:id="rId5"/>
    <p:sldId id="260" r:id="rId6"/>
    <p:sldId id="261" r:id="rId7"/>
    <p:sldId id="262" r:id="rId8"/>
    <p:sldId id="263" r:id="rId9"/>
    <p:sldId id="264" r:id="rId10"/>
    <p:sldId id="265" r:id="rId11"/>
    <p:sldId id="276" r:id="rId12"/>
    <p:sldId id="277" r:id="rId13"/>
    <p:sldId id="267" r:id="rId14"/>
    <p:sldId id="268" r:id="rId15"/>
    <p:sldId id="269" r:id="rId16"/>
    <p:sldId id="270" r:id="rId17"/>
    <p:sldId id="272" r:id="rId18"/>
    <p:sldId id="274" r:id="rId19"/>
    <p:sldId id="27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600CC"/>
    <a:srgbClr val="FF3399"/>
    <a:srgbClr val="008000"/>
    <a:srgbClr val="00CCFF"/>
    <a:srgbClr val="FFFF66"/>
    <a:srgbClr val="993300"/>
    <a:srgbClr val="336600"/>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94664" autoAdjust="0"/>
  </p:normalViewPr>
  <p:slideViewPr>
    <p:cSldViewPr>
      <p:cViewPr varScale="1">
        <p:scale>
          <a:sx n="41" d="100"/>
          <a:sy n="41" d="100"/>
        </p:scale>
        <p:origin x="-130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6876C4-DD07-4CD4-B0A2-90F125679A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1D378F-64E5-4D86-BE0F-8154464D33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BB5489-9381-464F-B37A-84B62794C7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1A9A03-59A1-4AD8-A0DB-53F097E644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A0F2B03-FD7A-4C4E-95D6-ABFBB60340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B62569-F460-4A30-B9EA-9883D701AE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0AB89F-5603-4D06-BC6B-15D7308303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0CAC80-0E0E-4093-96EC-5AD88872E9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DAA018-B5BD-42FF-9282-92FF191820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717539-39CF-4AA3-9347-CFF81A2E33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F6C1E5-097A-405C-95BC-EC79E089BB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626FE2-1C4F-43F7-A8DF-4BE1837168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3E39C-9701-40EF-9E32-24C0F703AF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BB65D0-A40E-45E8-812E-63999CB447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nen hoa dong"/>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5845" name="WordArt 5"/>
          <p:cNvSpPr>
            <a:spLocks noChangeArrowheads="1" noChangeShapeType="1" noTextEdit="1"/>
          </p:cNvSpPr>
          <p:nvPr/>
        </p:nvSpPr>
        <p:spPr bwMode="auto">
          <a:xfrm>
            <a:off x="152400" y="914400"/>
            <a:ext cx="8915400" cy="3886200"/>
          </a:xfrm>
          <a:prstGeom prst="rect">
            <a:avLst/>
          </a:prstGeom>
        </p:spPr>
        <p:txBody>
          <a:bodyPr wrap="none" fromWordArt="1">
            <a:prstTxWarp prst="textWave1">
              <a:avLst>
                <a:gd name="adj1" fmla="val 13005"/>
                <a:gd name="adj2" fmla="val 0"/>
              </a:avLst>
            </a:prstTxWarp>
          </a:bodyPr>
          <a:lstStyle/>
          <a:p>
            <a:pPr algn="ctr"/>
            <a:r>
              <a:rPr lang="en-US" sz="3600" b="1" kern="10">
                <a:ln w="19050">
                  <a:solidFill>
                    <a:srgbClr val="FFFF00"/>
                  </a:solidFill>
                  <a:round/>
                  <a:headEnd/>
                  <a:tailEnd/>
                </a:ln>
                <a:solidFill>
                  <a:srgbClr val="800000"/>
                </a:solidFill>
                <a:effectLst>
                  <a:outerShdw dist="35921" dir="2700000" algn="ctr" rotWithShape="0">
                    <a:srgbClr val="990000"/>
                  </a:outerShdw>
                </a:effectLst>
                <a:latin typeface="Arial"/>
                <a:cs typeface="Arial"/>
              </a:rPr>
              <a:t>CHÀO MỪNG CÁC EM ĐẾN VỚI MÔN KHOA HỌC</a:t>
            </a:r>
          </a:p>
          <a:p>
            <a:pPr algn="ctr"/>
            <a:r>
              <a:rPr lang="en-US" sz="3600" b="1" kern="10">
                <a:ln w="19050">
                  <a:solidFill>
                    <a:srgbClr val="FFFF00"/>
                  </a:solidFill>
                  <a:round/>
                  <a:headEnd/>
                  <a:tailEnd/>
                </a:ln>
                <a:solidFill>
                  <a:srgbClr val="800000"/>
                </a:solidFill>
                <a:effectLst>
                  <a:outerShdw dist="35921" dir="2700000" algn="ctr" rotWithShape="0">
                    <a:srgbClr val="990000"/>
                  </a:outerShdw>
                </a:effectLst>
                <a:latin typeface="Arial"/>
                <a:cs typeface="Arial"/>
              </a:rPr>
              <a:t> LỚP 5  BÀI 18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amond(in)">
                                      <p:cBhvr>
                                        <p:cTn id="7" dur="2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858963"/>
            <a:ext cx="9144000" cy="1417637"/>
          </a:xfrm>
        </p:spPr>
        <p:txBody>
          <a:bodyPr/>
          <a:lstStyle/>
          <a:p>
            <a:pPr eaLnBrk="1" hangingPunct="1"/>
            <a:r>
              <a:rPr lang="en-US" sz="3200" b="1" smtClean="0">
                <a:solidFill>
                  <a:srgbClr val="008000"/>
                </a:solidFill>
              </a:rPr>
              <a:t>- Nêu cách phòng tránh  bị xâm hại.</a:t>
            </a:r>
          </a:p>
        </p:txBody>
      </p:sp>
      <p:pic>
        <p:nvPicPr>
          <p:cNvPr id="13315" name="Picture 11" descr="nenslide"/>
          <p:cNvPicPr>
            <a:picLocks noChangeAspect="1" noChangeArrowheads="1"/>
          </p:cNvPicPr>
          <p:nvPr/>
        </p:nvPicPr>
        <p:blipFill>
          <a:blip r:embed="rId2"/>
          <a:srcRect/>
          <a:stretch>
            <a:fillRect/>
          </a:stretch>
        </p:blipFill>
        <p:spPr bwMode="auto">
          <a:xfrm>
            <a:off x="0" y="-152400"/>
            <a:ext cx="9144000" cy="6858000"/>
          </a:xfrm>
          <a:prstGeom prst="rect">
            <a:avLst/>
          </a:prstGeom>
          <a:noFill/>
          <a:ln w="9525">
            <a:noFill/>
            <a:miter lim="800000"/>
            <a:headEnd/>
            <a:tailEnd/>
          </a:ln>
        </p:spPr>
      </p:pic>
      <p:pic>
        <p:nvPicPr>
          <p:cNvPr id="13316" name="Picture 12" descr="sao 7"/>
          <p:cNvPicPr>
            <a:picLocks noChangeAspect="1" noChangeArrowheads="1" noCrop="1"/>
          </p:cNvPicPr>
          <p:nvPr/>
        </p:nvPicPr>
        <p:blipFill>
          <a:blip r:embed="rId3"/>
          <a:srcRect/>
          <a:stretch>
            <a:fillRect/>
          </a:stretch>
        </p:blipFill>
        <p:spPr bwMode="auto">
          <a:xfrm>
            <a:off x="3962400" y="5181600"/>
            <a:ext cx="1190625"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nenxanhkeA01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7" name="Text Box 5"/>
          <p:cNvSpPr txBox="1">
            <a:spLocks noChangeArrowheads="1"/>
          </p:cNvSpPr>
          <p:nvPr/>
        </p:nvSpPr>
        <p:spPr bwMode="auto">
          <a:xfrm>
            <a:off x="0" y="3810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MỘT SỐ ĐIỂM CẦN LƯU Ý ĐỂ PHÒNG TRÁNH BỊ XÂM HẠI</a:t>
            </a:r>
          </a:p>
        </p:txBody>
      </p:sp>
      <p:sp>
        <p:nvSpPr>
          <p:cNvPr id="33798" name="Text Box 6"/>
          <p:cNvSpPr txBox="1">
            <a:spLocks noChangeArrowheads="1"/>
          </p:cNvSpPr>
          <p:nvPr/>
        </p:nvSpPr>
        <p:spPr bwMode="auto">
          <a:xfrm>
            <a:off x="457200" y="1143000"/>
            <a:ext cx="7696200" cy="519113"/>
          </a:xfrm>
          <a:prstGeom prst="rect">
            <a:avLst/>
          </a:prstGeom>
          <a:noFill/>
          <a:ln w="9525">
            <a:noFill/>
            <a:miter lim="800000"/>
            <a:headEnd/>
            <a:tailEnd/>
          </a:ln>
        </p:spPr>
        <p:txBody>
          <a:bodyPr>
            <a:spAutoFit/>
          </a:bodyPr>
          <a:lstStyle/>
          <a:p>
            <a:pPr>
              <a:spcBef>
                <a:spcPct val="50000"/>
              </a:spcBef>
            </a:pPr>
            <a:r>
              <a:rPr lang="en-US" sz="2800">
                <a:solidFill>
                  <a:srgbClr val="336600"/>
                </a:solidFill>
              </a:rPr>
              <a:t>- Không đi một mình nơi tối tăm, vắng vẻ;</a:t>
            </a:r>
          </a:p>
        </p:txBody>
      </p:sp>
      <p:sp>
        <p:nvSpPr>
          <p:cNvPr id="33799" name="Text Box 7"/>
          <p:cNvSpPr txBox="1">
            <a:spLocks noChangeArrowheads="1"/>
          </p:cNvSpPr>
          <p:nvPr/>
        </p:nvSpPr>
        <p:spPr bwMode="auto">
          <a:xfrm>
            <a:off x="457200" y="1905000"/>
            <a:ext cx="8077200" cy="519113"/>
          </a:xfrm>
          <a:prstGeom prst="rect">
            <a:avLst/>
          </a:prstGeom>
          <a:noFill/>
          <a:ln w="9525">
            <a:noFill/>
            <a:miter lim="800000"/>
            <a:headEnd/>
            <a:tailEnd/>
          </a:ln>
        </p:spPr>
        <p:txBody>
          <a:bodyPr>
            <a:spAutoFit/>
          </a:bodyPr>
          <a:lstStyle/>
          <a:p>
            <a:pPr>
              <a:spcBef>
                <a:spcPct val="50000"/>
              </a:spcBef>
            </a:pPr>
            <a:r>
              <a:rPr lang="en-US" sz="2800">
                <a:solidFill>
                  <a:srgbClr val="336600"/>
                </a:solidFill>
              </a:rPr>
              <a:t>- Không ở trong phòng kín một mình với người lạ;</a:t>
            </a:r>
          </a:p>
        </p:txBody>
      </p:sp>
      <p:sp>
        <p:nvSpPr>
          <p:cNvPr id="33800" name="Text Box 8"/>
          <p:cNvSpPr txBox="1">
            <a:spLocks noChangeArrowheads="1"/>
          </p:cNvSpPr>
          <p:nvPr/>
        </p:nvSpPr>
        <p:spPr bwMode="auto">
          <a:xfrm>
            <a:off x="457200" y="2514600"/>
            <a:ext cx="8610600" cy="946150"/>
          </a:xfrm>
          <a:prstGeom prst="rect">
            <a:avLst/>
          </a:prstGeom>
          <a:noFill/>
          <a:ln w="9525">
            <a:noFill/>
            <a:miter lim="800000"/>
            <a:headEnd/>
            <a:tailEnd/>
          </a:ln>
        </p:spPr>
        <p:txBody>
          <a:bodyPr>
            <a:spAutoFit/>
          </a:bodyPr>
          <a:lstStyle/>
          <a:p>
            <a:pPr>
              <a:spcBef>
                <a:spcPct val="50000"/>
              </a:spcBef>
              <a:buFontTx/>
              <a:buChar char="-"/>
            </a:pPr>
            <a:r>
              <a:rPr lang="en-US" sz="2800">
                <a:solidFill>
                  <a:srgbClr val="336600"/>
                </a:solidFill>
              </a:rPr>
              <a:t> Không nhận tiền, quà hoặc sự giúp đỡ đặc biệt của người khác mà không rõ lí do;</a:t>
            </a:r>
          </a:p>
        </p:txBody>
      </p:sp>
      <p:sp>
        <p:nvSpPr>
          <p:cNvPr id="33801" name="Text Box 9"/>
          <p:cNvSpPr txBox="1">
            <a:spLocks noChangeArrowheads="1"/>
          </p:cNvSpPr>
          <p:nvPr/>
        </p:nvSpPr>
        <p:spPr bwMode="auto">
          <a:xfrm>
            <a:off x="457200" y="3581400"/>
            <a:ext cx="8153400" cy="519113"/>
          </a:xfrm>
          <a:prstGeom prst="rect">
            <a:avLst/>
          </a:prstGeom>
          <a:noFill/>
          <a:ln w="9525">
            <a:noFill/>
            <a:miter lim="800000"/>
            <a:headEnd/>
            <a:tailEnd/>
          </a:ln>
        </p:spPr>
        <p:txBody>
          <a:bodyPr>
            <a:spAutoFit/>
          </a:bodyPr>
          <a:lstStyle/>
          <a:p>
            <a:pPr>
              <a:spcBef>
                <a:spcPct val="50000"/>
              </a:spcBef>
            </a:pPr>
            <a:r>
              <a:rPr lang="en-US" sz="2800">
                <a:solidFill>
                  <a:srgbClr val="336600"/>
                </a:solidFill>
              </a:rPr>
              <a:t>- Không đi nhờ xe người lạ;</a:t>
            </a:r>
          </a:p>
        </p:txBody>
      </p:sp>
      <p:sp>
        <p:nvSpPr>
          <p:cNvPr id="33802" name="Text Box 10"/>
          <p:cNvSpPr txBox="1">
            <a:spLocks noChangeArrowheads="1"/>
          </p:cNvSpPr>
          <p:nvPr/>
        </p:nvSpPr>
        <p:spPr bwMode="auto">
          <a:xfrm>
            <a:off x="533400" y="4191000"/>
            <a:ext cx="8229600" cy="946150"/>
          </a:xfrm>
          <a:prstGeom prst="rect">
            <a:avLst/>
          </a:prstGeom>
          <a:noFill/>
          <a:ln w="9525">
            <a:noFill/>
            <a:miter lim="800000"/>
            <a:headEnd/>
            <a:tailEnd/>
          </a:ln>
        </p:spPr>
        <p:txBody>
          <a:bodyPr>
            <a:spAutoFit/>
          </a:bodyPr>
          <a:lstStyle/>
          <a:p>
            <a:pPr>
              <a:spcBef>
                <a:spcPct val="50000"/>
              </a:spcBef>
            </a:pPr>
            <a:r>
              <a:rPr lang="en-US" sz="2800">
                <a:solidFill>
                  <a:srgbClr val="336600"/>
                </a:solidFill>
              </a:rPr>
              <a:t>- Không để người lạ vào nhà, nhất là khi trong nhà chỉ có một mình;</a:t>
            </a:r>
          </a:p>
        </p:txBody>
      </p:sp>
      <p:sp>
        <p:nvSpPr>
          <p:cNvPr id="33803" name="Text Box 11"/>
          <p:cNvSpPr txBox="1">
            <a:spLocks noChangeArrowheads="1"/>
          </p:cNvSpPr>
          <p:nvPr/>
        </p:nvSpPr>
        <p:spPr bwMode="auto">
          <a:xfrm>
            <a:off x="685800" y="5029200"/>
            <a:ext cx="2286000" cy="519113"/>
          </a:xfrm>
          <a:prstGeom prst="rect">
            <a:avLst/>
          </a:prstGeom>
          <a:noFill/>
          <a:ln w="9525">
            <a:noFill/>
            <a:miter lim="800000"/>
            <a:headEnd/>
            <a:tailEnd/>
          </a:ln>
        </p:spPr>
        <p:txBody>
          <a:bodyPr>
            <a:spAutoFit/>
          </a:bodyPr>
          <a:lstStyle/>
          <a:p>
            <a:pPr>
              <a:spcBef>
                <a:spcPct val="50000"/>
              </a:spcBef>
            </a:pPr>
            <a:r>
              <a:rPr lang="en-US" sz="2800">
                <a:solidFill>
                  <a:srgbClr val="3366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p:cTn id="7" dur="1000" fill="hold"/>
                                        <p:tgtEl>
                                          <p:spTgt spid="3379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379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8" fill="hold" grpId="0" nodeType="clickEffect">
                                  <p:stCondLst>
                                    <p:cond delay="0"/>
                                  </p:stCondLst>
                                  <p:childTnLst>
                                    <p:set>
                                      <p:cBhvr>
                                        <p:cTn id="13" dur="1" fill="hold">
                                          <p:stCondLst>
                                            <p:cond delay="0"/>
                                          </p:stCondLst>
                                        </p:cTn>
                                        <p:tgtEl>
                                          <p:spTgt spid="33798"/>
                                        </p:tgtEl>
                                        <p:attrNameLst>
                                          <p:attrName>style.visibility</p:attrName>
                                        </p:attrNameLst>
                                      </p:cBhvr>
                                      <p:to>
                                        <p:strVal val="visible"/>
                                      </p:to>
                                    </p:set>
                                    <p:anim calcmode="lin" valueType="num">
                                      <p:cBhvr additive="base">
                                        <p:cTn id="14" dur="1000" fill="hold"/>
                                        <p:tgtEl>
                                          <p:spTgt spid="33798"/>
                                        </p:tgtEl>
                                        <p:attrNameLst>
                                          <p:attrName>ppt_x</p:attrName>
                                        </p:attrNameLst>
                                      </p:cBhvr>
                                      <p:tavLst>
                                        <p:tav tm="0">
                                          <p:val>
                                            <p:strVal val="0-#ppt_w/2"/>
                                          </p:val>
                                        </p:tav>
                                        <p:tav tm="100000">
                                          <p:val>
                                            <p:strVal val="#ppt_x"/>
                                          </p:val>
                                        </p:tav>
                                      </p:tavLst>
                                    </p:anim>
                                    <p:anim calcmode="lin" valueType="num">
                                      <p:cBhvr additive="base">
                                        <p:cTn id="15" dur="10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3799"/>
                                        </p:tgtEl>
                                        <p:attrNameLst>
                                          <p:attrName>style.visibility</p:attrName>
                                        </p:attrNameLst>
                                      </p:cBhvr>
                                      <p:to>
                                        <p:strVal val="visible"/>
                                      </p:to>
                                    </p:set>
                                    <p:animEffect transition="in" filter="diamond(in)">
                                      <p:cBhvr>
                                        <p:cTn id="20" dur="1000"/>
                                        <p:tgtEl>
                                          <p:spTgt spid="337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3800"/>
                                        </p:tgtEl>
                                        <p:attrNameLst>
                                          <p:attrName>style.visibility</p:attrName>
                                        </p:attrNameLst>
                                      </p:cBhvr>
                                      <p:to>
                                        <p:strVal val="visible"/>
                                      </p:to>
                                    </p:set>
                                    <p:anim calcmode="lin" valueType="num">
                                      <p:cBhvr>
                                        <p:cTn id="25" dur="1000" fill="hold"/>
                                        <p:tgtEl>
                                          <p:spTgt spid="33800"/>
                                        </p:tgtEl>
                                        <p:attrNameLst>
                                          <p:attrName>ppt_x</p:attrName>
                                        </p:attrNameLst>
                                      </p:cBhvr>
                                      <p:tavLst>
                                        <p:tav tm="0">
                                          <p:val>
                                            <p:strVal val="#ppt_x-.2"/>
                                          </p:val>
                                        </p:tav>
                                        <p:tav tm="100000">
                                          <p:val>
                                            <p:strVal val="#ppt_x"/>
                                          </p:val>
                                        </p:tav>
                                      </p:tavLst>
                                    </p:anim>
                                    <p:anim calcmode="lin" valueType="num">
                                      <p:cBhvr>
                                        <p:cTn id="26" dur="1000" fill="hold"/>
                                        <p:tgtEl>
                                          <p:spTgt spid="3380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38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3801"/>
                                        </p:tgtEl>
                                        <p:attrNameLst>
                                          <p:attrName>style.visibility</p:attrName>
                                        </p:attrNameLst>
                                      </p:cBhvr>
                                      <p:to>
                                        <p:strVal val="visible"/>
                                      </p:to>
                                    </p:set>
                                    <p:anim calcmode="lin" valueType="num">
                                      <p:cBhvr additive="base">
                                        <p:cTn id="32" dur="500" fill="hold"/>
                                        <p:tgtEl>
                                          <p:spTgt spid="33801"/>
                                        </p:tgtEl>
                                        <p:attrNameLst>
                                          <p:attrName>ppt_x</p:attrName>
                                        </p:attrNameLst>
                                      </p:cBhvr>
                                      <p:tavLst>
                                        <p:tav tm="0">
                                          <p:val>
                                            <p:strVal val="1+#ppt_w/2"/>
                                          </p:val>
                                        </p:tav>
                                        <p:tav tm="100000">
                                          <p:val>
                                            <p:strVal val="#ppt_x"/>
                                          </p:val>
                                        </p:tav>
                                      </p:tavLst>
                                    </p:anim>
                                    <p:anim calcmode="lin" valueType="num">
                                      <p:cBhvr additive="base">
                                        <p:cTn id="33" dur="500" fill="hold"/>
                                        <p:tgtEl>
                                          <p:spTgt spid="33801"/>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33802"/>
                                        </p:tgtEl>
                                        <p:attrNameLst>
                                          <p:attrName>style.visibility</p:attrName>
                                        </p:attrNameLst>
                                      </p:cBhvr>
                                      <p:to>
                                        <p:strVal val="visible"/>
                                      </p:to>
                                    </p:set>
                                    <p:animEffect transition="in" filter="fade">
                                      <p:cBhvr>
                                        <p:cTn id="38" dur="500"/>
                                        <p:tgtEl>
                                          <p:spTgt spid="33802"/>
                                        </p:tgtEl>
                                      </p:cBhvr>
                                    </p:animEffect>
                                    <p:anim calcmode="lin" valueType="num">
                                      <p:cBhvr>
                                        <p:cTn id="39" dur="500" fill="hold"/>
                                        <p:tgtEl>
                                          <p:spTgt spid="33802"/>
                                        </p:tgtEl>
                                        <p:attrNameLst>
                                          <p:attrName>ppt_x</p:attrName>
                                        </p:attrNameLst>
                                      </p:cBhvr>
                                      <p:tavLst>
                                        <p:tav tm="0">
                                          <p:val>
                                            <p:strVal val="#ppt_x-.1"/>
                                          </p:val>
                                        </p:tav>
                                        <p:tav tm="100000">
                                          <p:val>
                                            <p:strVal val="#ppt_x"/>
                                          </p:val>
                                        </p:tav>
                                      </p:tavLst>
                                    </p:anim>
                                    <p:anim calcmode="lin" valueType="num">
                                      <p:cBhvr>
                                        <p:cTn id="40" dur="500" fill="hold"/>
                                        <p:tgtEl>
                                          <p:spTgt spid="3380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803"/>
                                        </p:tgtEl>
                                        <p:attrNameLst>
                                          <p:attrName>style.visibility</p:attrName>
                                        </p:attrNameLst>
                                      </p:cBhvr>
                                      <p:to>
                                        <p:strVal val="visible"/>
                                      </p:to>
                                    </p:set>
                                    <p:anim calcmode="lin" valueType="num">
                                      <p:cBhvr additive="base">
                                        <p:cTn id="45" dur="500" fill="hold"/>
                                        <p:tgtEl>
                                          <p:spTgt spid="33803"/>
                                        </p:tgtEl>
                                        <p:attrNameLst>
                                          <p:attrName>ppt_x</p:attrName>
                                        </p:attrNameLst>
                                      </p:cBhvr>
                                      <p:tavLst>
                                        <p:tav tm="0">
                                          <p:val>
                                            <p:strVal val="#ppt_x"/>
                                          </p:val>
                                        </p:tav>
                                        <p:tav tm="100000">
                                          <p:val>
                                            <p:strVal val="#ppt_x"/>
                                          </p:val>
                                        </p:tav>
                                      </p:tavLst>
                                    </p:anim>
                                    <p:anim calcmode="lin" valueType="num">
                                      <p:cBhvr additive="base">
                                        <p:cTn id="46"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0" grpId="0"/>
      <p:bldP spid="33801" grpId="0"/>
      <p:bldP spid="33802" grpId="0"/>
      <p:bldP spid="338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inh nen6"/>
          <p:cNvPicPr>
            <a:picLocks noChangeAspect="1" noChangeArrowheads="1"/>
          </p:cNvPicPr>
          <p:nvPr/>
        </p:nvPicPr>
        <p:blipFill>
          <a:blip r:embed="rId2"/>
          <a:srcRect/>
          <a:stretch>
            <a:fillRect/>
          </a:stretch>
        </p:blipFill>
        <p:spPr bwMode="auto">
          <a:xfrm>
            <a:off x="-609600" y="-228600"/>
            <a:ext cx="9753600" cy="7315200"/>
          </a:xfrm>
          <a:prstGeom prst="rect">
            <a:avLst/>
          </a:prstGeom>
          <a:noFill/>
          <a:ln w="9525">
            <a:noFill/>
            <a:miter lim="800000"/>
            <a:headEnd/>
            <a:tailEnd/>
          </a:ln>
        </p:spPr>
      </p:pic>
      <p:sp>
        <p:nvSpPr>
          <p:cNvPr id="15363" name="Text Box 5"/>
          <p:cNvSpPr txBox="1">
            <a:spLocks noChangeArrowheads="1"/>
          </p:cNvSpPr>
          <p:nvPr/>
        </p:nvSpPr>
        <p:spPr bwMode="auto">
          <a:xfrm>
            <a:off x="228600" y="533400"/>
            <a:ext cx="8153400" cy="366713"/>
          </a:xfrm>
          <a:prstGeom prst="rect">
            <a:avLst/>
          </a:prstGeom>
          <a:noFill/>
          <a:ln w="9525">
            <a:noFill/>
            <a:miter lim="800000"/>
            <a:headEnd/>
            <a:tailEnd/>
          </a:ln>
        </p:spPr>
        <p:txBody>
          <a:bodyPr>
            <a:spAutoFit/>
          </a:bodyPr>
          <a:lstStyle/>
          <a:p>
            <a:pPr>
              <a:spcBef>
                <a:spcPct val="50000"/>
              </a:spcBef>
            </a:pPr>
            <a:endParaRPr lang="en-US"/>
          </a:p>
        </p:txBody>
      </p:sp>
      <p:sp>
        <p:nvSpPr>
          <p:cNvPr id="34822" name="Text Box 6"/>
          <p:cNvSpPr txBox="1">
            <a:spLocks noChangeArrowheads="1"/>
          </p:cNvSpPr>
          <p:nvPr/>
        </p:nvSpPr>
        <p:spPr bwMode="auto">
          <a:xfrm>
            <a:off x="0" y="1066800"/>
            <a:ext cx="9144000" cy="2505075"/>
          </a:xfrm>
          <a:prstGeom prst="rect">
            <a:avLst/>
          </a:prstGeom>
          <a:noFill/>
          <a:ln w="9525">
            <a:noFill/>
            <a:miter lim="800000"/>
            <a:headEnd/>
            <a:tailEnd/>
          </a:ln>
        </p:spPr>
        <p:txBody>
          <a:bodyPr>
            <a:spAutoFit/>
          </a:bodyPr>
          <a:lstStyle/>
          <a:p>
            <a:pPr algn="ctr">
              <a:spcBef>
                <a:spcPct val="20000"/>
              </a:spcBef>
              <a:buFontTx/>
              <a:buChar char="•"/>
            </a:pPr>
            <a:r>
              <a:rPr lang="en-US" sz="3200" b="1">
                <a:solidFill>
                  <a:schemeClr val="accent2"/>
                </a:solidFill>
              </a:rPr>
              <a:t>Hoạt động 2 ( Nhóm 4)</a:t>
            </a:r>
            <a:r>
              <a:rPr lang="en-US" sz="3200">
                <a:solidFill>
                  <a:schemeClr val="accent2"/>
                </a:solidFill>
              </a:rPr>
              <a:t>:</a:t>
            </a:r>
          </a:p>
          <a:p>
            <a:pPr algn="ctr">
              <a:spcBef>
                <a:spcPct val="20000"/>
              </a:spcBef>
            </a:pPr>
            <a:endParaRPr lang="en-US" sz="3200">
              <a:solidFill>
                <a:schemeClr val="accent2"/>
              </a:solidFill>
            </a:endParaRPr>
          </a:p>
          <a:p>
            <a:pPr>
              <a:spcBef>
                <a:spcPct val="20000"/>
              </a:spcBef>
            </a:pPr>
            <a:r>
              <a:rPr lang="en-US" sz="3200">
                <a:solidFill>
                  <a:srgbClr val="FF0066"/>
                </a:solidFill>
              </a:rPr>
              <a:t> </a:t>
            </a:r>
            <a:r>
              <a:rPr lang="en-US" sz="3200" b="1">
                <a:solidFill>
                  <a:srgbClr val="6600CC"/>
                </a:solidFill>
              </a:rPr>
              <a:t>Đóng vai “ứng phó với nguy cơ bị xâm hại”.</a:t>
            </a:r>
          </a:p>
          <a:p>
            <a:pPr>
              <a:spcBef>
                <a:spcPct val="50000"/>
              </a:spcBef>
            </a:pPr>
            <a:endParaRPr lang="en-US" sz="3200">
              <a:solidFill>
                <a:srgbClr val="6600CC"/>
              </a:solidFill>
            </a:endParaRPr>
          </a:p>
        </p:txBody>
      </p:sp>
      <p:pic>
        <p:nvPicPr>
          <p:cNvPr id="15365" name="Picture 7" descr="hoa dong"/>
          <p:cNvPicPr>
            <a:picLocks noChangeAspect="1" noChangeArrowheads="1" noCrop="1"/>
          </p:cNvPicPr>
          <p:nvPr/>
        </p:nvPicPr>
        <p:blipFill>
          <a:blip r:embed="rId3"/>
          <a:srcRect/>
          <a:stretch>
            <a:fillRect/>
          </a:stretch>
        </p:blipFill>
        <p:spPr bwMode="auto">
          <a:xfrm>
            <a:off x="3810000" y="5638800"/>
            <a:ext cx="1600200" cy="1409700"/>
          </a:xfrm>
          <a:prstGeom prst="rect">
            <a:avLst/>
          </a:prstGeom>
          <a:noFill/>
          <a:ln w="9525">
            <a:noFill/>
            <a:miter lim="800000"/>
            <a:headEnd/>
            <a:tailEnd/>
          </a:ln>
        </p:spPr>
      </p:pic>
      <p:pic>
        <p:nvPicPr>
          <p:cNvPr id="15366" name="Picture 8" descr="anh tho dong"/>
          <p:cNvPicPr>
            <a:picLocks noChangeAspect="1" noChangeArrowheads="1" noCrop="1"/>
          </p:cNvPicPr>
          <p:nvPr/>
        </p:nvPicPr>
        <p:blipFill>
          <a:blip r:embed="rId4"/>
          <a:srcRect/>
          <a:stretch>
            <a:fillRect/>
          </a:stretch>
        </p:blipFill>
        <p:spPr bwMode="auto">
          <a:xfrm>
            <a:off x="-304800" y="5181600"/>
            <a:ext cx="1828800" cy="1905000"/>
          </a:xfrm>
          <a:prstGeom prst="rect">
            <a:avLst/>
          </a:prstGeom>
          <a:noFill/>
          <a:ln w="9525">
            <a:noFill/>
            <a:miter lim="800000"/>
            <a:headEnd/>
            <a:tailEnd/>
          </a:ln>
        </p:spPr>
      </p:pic>
      <p:pic>
        <p:nvPicPr>
          <p:cNvPr id="15367" name="Picture 9" descr="animation6"/>
          <p:cNvPicPr>
            <a:picLocks noChangeAspect="1" noChangeArrowheads="1" noCrop="1"/>
          </p:cNvPicPr>
          <p:nvPr/>
        </p:nvPicPr>
        <p:blipFill>
          <a:blip r:embed="rId5"/>
          <a:srcRect/>
          <a:stretch>
            <a:fillRect/>
          </a:stretch>
        </p:blipFill>
        <p:spPr bwMode="auto">
          <a:xfrm>
            <a:off x="7543800" y="5638800"/>
            <a:ext cx="16002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additive="base">
                                        <p:cTn id="7" dur="5000" fill="hold"/>
                                        <p:tgtEl>
                                          <p:spTgt spid="34822">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348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34822">
                                            <p:txEl>
                                              <p:pRg st="2" end="2"/>
                                            </p:txEl>
                                          </p:spTgt>
                                        </p:tgtEl>
                                        <p:attrNameLst>
                                          <p:attrName>style.visibility</p:attrName>
                                        </p:attrNameLst>
                                      </p:cBhvr>
                                      <p:to>
                                        <p:strVal val="visible"/>
                                      </p:to>
                                    </p:set>
                                    <p:anim calcmode="lin" valueType="num">
                                      <p:cBhvr>
                                        <p:cTn id="13" dur="1000" fill="hold"/>
                                        <p:tgtEl>
                                          <p:spTgt spid="34822">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3482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48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ph sz="half" idx="2"/>
          </p:nvPr>
        </p:nvGraphicFramePr>
        <p:xfrm>
          <a:off x="0" y="381000"/>
          <a:ext cx="9144000" cy="6477000"/>
        </p:xfrm>
        <a:graphic>
          <a:graphicData uri="http://schemas.openxmlformats.org/presentationml/2006/ole">
            <p:oleObj spid="_x0000_s1026" name="Bitmap Image" r:id="rId3" imgW="3428571" imgH="2619048" progId="Paint.Picture">
              <p:embed/>
            </p:oleObj>
          </a:graphicData>
        </a:graphic>
      </p:graphicFrame>
      <p:sp>
        <p:nvSpPr>
          <p:cNvPr id="1027" name="Rectangle 2"/>
          <p:cNvSpPr>
            <a:spLocks noGrp="1" noChangeArrowheads="1"/>
          </p:cNvSpPr>
          <p:nvPr>
            <p:ph type="title"/>
          </p:nvPr>
        </p:nvSpPr>
        <p:spPr>
          <a:xfrm>
            <a:off x="152400" y="0"/>
            <a:ext cx="8534400" cy="1417638"/>
          </a:xfrm>
        </p:spPr>
        <p:txBody>
          <a:bodyPr/>
          <a:lstStyle/>
          <a:p>
            <a:pPr algn="l" eaLnBrk="1" hangingPunct="1"/>
            <a:r>
              <a:rPr lang="en-US" sz="3200" b="1" smtClean="0">
                <a:solidFill>
                  <a:srgbClr val="FF0066"/>
                </a:solidFill>
              </a:rPr>
              <a:t>- Yêu cầu các nhóm thảo luận theo  các tình huống:</a:t>
            </a:r>
          </a:p>
        </p:txBody>
      </p:sp>
      <p:sp>
        <p:nvSpPr>
          <p:cNvPr id="18435" name="Rectangle 3"/>
          <p:cNvSpPr>
            <a:spLocks noGrp="1" noChangeArrowheads="1"/>
          </p:cNvSpPr>
          <p:nvPr>
            <p:ph type="body" sz="half" idx="1"/>
          </p:nvPr>
        </p:nvSpPr>
        <p:spPr>
          <a:xfrm>
            <a:off x="0" y="1295400"/>
            <a:ext cx="9144000" cy="4830763"/>
          </a:xfrm>
        </p:spPr>
        <p:txBody>
          <a:bodyPr/>
          <a:lstStyle/>
          <a:p>
            <a:pPr eaLnBrk="1" hangingPunct="1">
              <a:buFontTx/>
              <a:buNone/>
            </a:pPr>
            <a:r>
              <a:rPr lang="en-US" sz="2800" b="1" smtClean="0"/>
              <a:t>_ </a:t>
            </a:r>
            <a:r>
              <a:rPr lang="en-US" sz="2800" b="1" u="sng" smtClean="0">
                <a:solidFill>
                  <a:srgbClr val="336600"/>
                </a:solidFill>
              </a:rPr>
              <a:t>Nhóm </a:t>
            </a:r>
            <a:r>
              <a:rPr lang="en-US" sz="2800" u="sng" smtClean="0">
                <a:solidFill>
                  <a:srgbClr val="336600"/>
                </a:solidFill>
              </a:rPr>
              <a:t>1,3</a:t>
            </a:r>
            <a:r>
              <a:rPr lang="en-US" sz="2800" smtClean="0">
                <a:solidFill>
                  <a:srgbClr val="336600"/>
                </a:solidFill>
              </a:rPr>
              <a:t>: Nam đến nhà Bắc chơi. Gần 9 giờ tối. Nam định ra về thì bắc cố rủ ở lại xem xong đĩa phim hoạt hình mà bố cậu mới mua ngày hôm qua. Nếu là Nam, em</a:t>
            </a:r>
            <a:r>
              <a:rPr lang="en-US" sz="2800" b="1" smtClean="0">
                <a:solidFill>
                  <a:srgbClr val="336600"/>
                </a:solidFill>
              </a:rPr>
              <a:t> </a:t>
            </a:r>
            <a:r>
              <a:rPr lang="en-US" sz="2800" smtClean="0">
                <a:solidFill>
                  <a:srgbClr val="336600"/>
                </a:solidFill>
              </a:rPr>
              <a:t>sẽ gì khi đó?</a:t>
            </a:r>
          </a:p>
        </p:txBody>
      </p:sp>
      <p:sp>
        <p:nvSpPr>
          <p:cNvPr id="1029" name="Text Box 4"/>
          <p:cNvSpPr txBox="1">
            <a:spLocks noChangeArrowheads="1"/>
          </p:cNvSpPr>
          <p:nvPr/>
        </p:nvSpPr>
        <p:spPr bwMode="auto">
          <a:xfrm>
            <a:off x="152400" y="3200400"/>
            <a:ext cx="8686800" cy="366713"/>
          </a:xfrm>
          <a:prstGeom prst="rect">
            <a:avLst/>
          </a:prstGeom>
          <a:noFill/>
          <a:ln w="9525">
            <a:noFill/>
            <a:miter lim="800000"/>
            <a:headEnd/>
            <a:tailEnd/>
          </a:ln>
        </p:spPr>
        <p:txBody>
          <a:bodyPr>
            <a:spAutoFit/>
          </a:bodyPr>
          <a:lstStyle/>
          <a:p>
            <a:pPr>
              <a:spcBef>
                <a:spcPct val="50000"/>
              </a:spcBef>
            </a:pPr>
            <a:endParaRPr lang="en-US"/>
          </a:p>
        </p:txBody>
      </p:sp>
      <p:sp>
        <p:nvSpPr>
          <p:cNvPr id="18437" name="Text Box 5"/>
          <p:cNvSpPr txBox="1">
            <a:spLocks noChangeArrowheads="1"/>
          </p:cNvSpPr>
          <p:nvPr/>
        </p:nvSpPr>
        <p:spPr bwMode="auto">
          <a:xfrm>
            <a:off x="0" y="3124200"/>
            <a:ext cx="9144000" cy="1800225"/>
          </a:xfrm>
          <a:prstGeom prst="rect">
            <a:avLst/>
          </a:prstGeom>
          <a:noFill/>
          <a:ln w="9525">
            <a:noFill/>
            <a:miter lim="800000"/>
            <a:headEnd/>
            <a:tailEnd/>
          </a:ln>
        </p:spPr>
        <p:txBody>
          <a:bodyPr>
            <a:spAutoFit/>
          </a:bodyPr>
          <a:lstStyle/>
          <a:p>
            <a:pPr>
              <a:spcBef>
                <a:spcPct val="50000"/>
              </a:spcBef>
            </a:pPr>
            <a:r>
              <a:rPr lang="en-US">
                <a:solidFill>
                  <a:srgbClr val="6600CC"/>
                </a:solidFill>
              </a:rPr>
              <a:t>_ </a:t>
            </a:r>
            <a:r>
              <a:rPr lang="en-US" sz="2800" b="1" u="sng">
                <a:solidFill>
                  <a:srgbClr val="6600CC"/>
                </a:solidFill>
              </a:rPr>
              <a:t>Nhóm</a:t>
            </a:r>
            <a:r>
              <a:rPr lang="en-US" sz="2800" u="sng">
                <a:solidFill>
                  <a:srgbClr val="6600CC"/>
                </a:solidFill>
              </a:rPr>
              <a:t> 2</a:t>
            </a:r>
            <a:r>
              <a:rPr lang="en-US" sz="2800">
                <a:solidFill>
                  <a:srgbClr val="6600CC"/>
                </a:solidFill>
              </a:rPr>
              <a:t>: Trời mùa hè nắng chang chang. Hôm nay mẹ đi công tác nên hà phải đi bộ về nhà. Đang trên đường đi thì một chú lái xe gọi cho đi nhờ. Theo em, Hà cần làm gì khi đó?</a:t>
            </a:r>
          </a:p>
        </p:txBody>
      </p:sp>
      <p:sp>
        <p:nvSpPr>
          <p:cNvPr id="18438" name="Text Box 6"/>
          <p:cNvSpPr txBox="1">
            <a:spLocks noChangeArrowheads="1"/>
          </p:cNvSpPr>
          <p:nvPr/>
        </p:nvSpPr>
        <p:spPr bwMode="auto">
          <a:xfrm>
            <a:off x="0" y="5029200"/>
            <a:ext cx="9144000" cy="1800225"/>
          </a:xfrm>
          <a:prstGeom prst="rect">
            <a:avLst/>
          </a:prstGeom>
          <a:noFill/>
          <a:ln w="9525">
            <a:noFill/>
            <a:miter lim="800000"/>
            <a:headEnd/>
            <a:tailEnd/>
          </a:ln>
        </p:spPr>
        <p:txBody>
          <a:bodyPr>
            <a:spAutoFit/>
          </a:bodyPr>
          <a:lstStyle/>
          <a:p>
            <a:pPr>
              <a:spcBef>
                <a:spcPct val="50000"/>
              </a:spcBef>
            </a:pPr>
            <a:r>
              <a:rPr lang="en-US"/>
              <a:t>_ </a:t>
            </a:r>
            <a:r>
              <a:rPr lang="en-US" sz="2800" b="1" u="sng">
                <a:solidFill>
                  <a:srgbClr val="993300"/>
                </a:solidFill>
              </a:rPr>
              <a:t>Nhóm</a:t>
            </a:r>
            <a:r>
              <a:rPr lang="en-US" sz="2800" u="sng">
                <a:solidFill>
                  <a:srgbClr val="993300"/>
                </a:solidFill>
              </a:rPr>
              <a:t> 4,5</a:t>
            </a:r>
            <a:r>
              <a:rPr lang="en-US" sz="2800">
                <a:solidFill>
                  <a:srgbClr val="993300"/>
                </a:solidFill>
              </a:rPr>
              <a:t>: Minh đang học bài thì nghe tiếng gọi ngoài cổng, minh hé cửa thì thấy một người rất lạ nói là bạn của bố muốn vào nhà đợi bố. Nếu là Minh, em sẽ làm gì khi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Effect transition="in" filter="fade">
                                      <p:cBhvr>
                                        <p:cTn id="13" dur="1000"/>
                                        <p:tgtEl>
                                          <p:spTgt spid="18437">
                                            <p:txEl>
                                              <p:pRg st="0" end="0"/>
                                            </p:txEl>
                                          </p:spTgt>
                                        </p:tgtEl>
                                      </p:cBhvr>
                                    </p:animEffect>
                                    <p:anim calcmode="lin" valueType="num">
                                      <p:cBhvr>
                                        <p:cTn id="14" dur="10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843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43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18438"/>
                                        </p:tgtEl>
                                        <p:attrNameLst>
                                          <p:attrName>style.visibility</p:attrName>
                                        </p:attrNameLst>
                                      </p:cBhvr>
                                      <p:to>
                                        <p:strVal val="visible"/>
                                      </p:to>
                                    </p:set>
                                    <p:anim calcmode="lin" valueType="num">
                                      <p:cBhvr>
                                        <p:cTn id="21" dur="1000" fill="hold"/>
                                        <p:tgtEl>
                                          <p:spTgt spid="184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8438"/>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8438"/>
                                        </p:tgtEl>
                                        <p:attrNameLst>
                                          <p:attrName>ppt_y</p:attrName>
                                        </p:attrNameLst>
                                      </p:cBhvr>
                                      <p:tavLst>
                                        <p:tav tm="0">
                                          <p:val>
                                            <p:strVal val="#ppt_y"/>
                                          </p:val>
                                        </p:tav>
                                        <p:tav tm="100000">
                                          <p:val>
                                            <p:strVal val="#ppt_y"/>
                                          </p:val>
                                        </p:tav>
                                      </p:tavLst>
                                    </p:anim>
                                    <p:animEffect transition="in" filter="fade">
                                      <p:cBhvr>
                                        <p:cTn id="24"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1"/>
          <p:cNvGraphicFramePr>
            <a:graphicFrameLocks noChangeAspect="1"/>
          </p:cNvGraphicFramePr>
          <p:nvPr>
            <p:ph sz="quarter" idx="2"/>
          </p:nvPr>
        </p:nvGraphicFramePr>
        <p:xfrm>
          <a:off x="0" y="152400"/>
          <a:ext cx="9144000" cy="6553200"/>
        </p:xfrm>
        <a:graphic>
          <a:graphicData uri="http://schemas.openxmlformats.org/presentationml/2006/ole">
            <p:oleObj spid="_x0000_s2050" name="Bitmap Image" r:id="rId3" imgW="3619048" imgH="3390476" progId="Paint.Picture">
              <p:embed/>
            </p:oleObj>
          </a:graphicData>
        </a:graphic>
      </p:graphicFrame>
      <p:sp>
        <p:nvSpPr>
          <p:cNvPr id="20483" name="Rectangle 3"/>
          <p:cNvSpPr>
            <a:spLocks noGrp="1" noChangeArrowheads="1"/>
          </p:cNvSpPr>
          <p:nvPr>
            <p:ph type="body" sz="half" idx="1"/>
          </p:nvPr>
        </p:nvSpPr>
        <p:spPr>
          <a:xfrm>
            <a:off x="0" y="990600"/>
            <a:ext cx="9144000" cy="1371600"/>
          </a:xfrm>
        </p:spPr>
        <p:txBody>
          <a:bodyPr/>
          <a:lstStyle/>
          <a:p>
            <a:pPr eaLnBrk="1" hangingPunct="1">
              <a:buFontTx/>
              <a:buNone/>
            </a:pPr>
            <a:r>
              <a:rPr lang="en-US" sz="2400" smtClean="0">
                <a:solidFill>
                  <a:srgbClr val="FF0066"/>
                </a:solidFill>
              </a:rPr>
              <a:t>+ Khi có nguy cơ bị xâm hại, chúng ta cần phải làm gì?</a:t>
            </a:r>
          </a:p>
        </p:txBody>
      </p:sp>
      <p:sp>
        <p:nvSpPr>
          <p:cNvPr id="20484" name="Text Box 4"/>
          <p:cNvSpPr txBox="1">
            <a:spLocks noChangeArrowheads="1"/>
          </p:cNvSpPr>
          <p:nvPr/>
        </p:nvSpPr>
        <p:spPr bwMode="auto">
          <a:xfrm>
            <a:off x="152400" y="3429000"/>
            <a:ext cx="8991600" cy="523875"/>
          </a:xfrm>
          <a:prstGeom prst="rect">
            <a:avLst/>
          </a:prstGeom>
          <a:noFill/>
          <a:ln w="9525">
            <a:noFill/>
            <a:miter lim="800000"/>
            <a:headEnd/>
            <a:tailEnd/>
          </a:ln>
        </p:spPr>
        <p:txBody>
          <a:bodyPr>
            <a:spAutoFit/>
          </a:bodyPr>
          <a:lstStyle/>
          <a:p>
            <a:pPr>
              <a:spcBef>
                <a:spcPct val="50000"/>
              </a:spcBef>
            </a:pPr>
            <a:r>
              <a:rPr lang="en-US" sz="2800">
                <a:solidFill>
                  <a:srgbClr val="FF0066"/>
                </a:solidFill>
              </a:rPr>
              <a:t>+ Trong trường hợp bị xâm hại chúng ta sẽ làm gì?</a:t>
            </a:r>
          </a:p>
        </p:txBody>
      </p:sp>
      <p:sp>
        <p:nvSpPr>
          <p:cNvPr id="20487" name="Text Box 7"/>
          <p:cNvSpPr txBox="1">
            <a:spLocks noChangeArrowheads="1"/>
          </p:cNvSpPr>
          <p:nvPr/>
        </p:nvSpPr>
        <p:spPr bwMode="auto">
          <a:xfrm>
            <a:off x="0" y="1600200"/>
            <a:ext cx="8991600" cy="461963"/>
          </a:xfrm>
          <a:prstGeom prst="rect">
            <a:avLst/>
          </a:prstGeom>
          <a:noFill/>
          <a:ln w="9525">
            <a:noFill/>
            <a:miter lim="800000"/>
            <a:headEnd/>
            <a:tailEnd/>
          </a:ln>
        </p:spPr>
        <p:txBody>
          <a:bodyPr>
            <a:spAutoFit/>
          </a:bodyPr>
          <a:lstStyle/>
          <a:p>
            <a:pPr>
              <a:spcBef>
                <a:spcPct val="50000"/>
              </a:spcBef>
            </a:pPr>
            <a:r>
              <a:rPr lang="en-US" sz="2400"/>
              <a:t>- Đứng ngay dậy; đứng dậy đi chỗ khác;</a:t>
            </a:r>
          </a:p>
        </p:txBody>
      </p:sp>
      <p:sp>
        <p:nvSpPr>
          <p:cNvPr id="20488" name="Text Box 8"/>
          <p:cNvSpPr txBox="1">
            <a:spLocks noChangeArrowheads="1"/>
          </p:cNvSpPr>
          <p:nvPr/>
        </p:nvSpPr>
        <p:spPr bwMode="auto">
          <a:xfrm>
            <a:off x="0" y="2057400"/>
            <a:ext cx="9144000" cy="461963"/>
          </a:xfrm>
          <a:prstGeom prst="rect">
            <a:avLst/>
          </a:prstGeom>
          <a:noFill/>
          <a:ln w="9525">
            <a:noFill/>
            <a:miter lim="800000"/>
            <a:headEnd/>
            <a:tailEnd/>
          </a:ln>
        </p:spPr>
        <p:txBody>
          <a:bodyPr>
            <a:spAutoFit/>
          </a:bodyPr>
          <a:lstStyle/>
          <a:p>
            <a:pPr>
              <a:spcBef>
                <a:spcPct val="50000"/>
              </a:spcBef>
            </a:pPr>
            <a:r>
              <a:rPr lang="en-US" sz="1600"/>
              <a:t>- </a:t>
            </a:r>
            <a:r>
              <a:rPr lang="en-US" sz="2400"/>
              <a:t>Đứng dậy lùi ra xa để kẻ đó không đụng vào  người mình;</a:t>
            </a:r>
          </a:p>
        </p:txBody>
      </p:sp>
      <p:sp>
        <p:nvSpPr>
          <p:cNvPr id="20489" name="Text Box 9"/>
          <p:cNvSpPr txBox="1">
            <a:spLocks noChangeArrowheads="1"/>
          </p:cNvSpPr>
          <p:nvPr/>
        </p:nvSpPr>
        <p:spPr bwMode="auto">
          <a:xfrm>
            <a:off x="0" y="2895600"/>
            <a:ext cx="8382000" cy="461963"/>
          </a:xfrm>
          <a:prstGeom prst="rect">
            <a:avLst/>
          </a:prstGeom>
          <a:noFill/>
          <a:ln w="9525">
            <a:noFill/>
            <a:miter lim="800000"/>
            <a:headEnd/>
            <a:tailEnd/>
          </a:ln>
        </p:spPr>
        <p:txBody>
          <a:bodyPr>
            <a:spAutoFit/>
          </a:bodyPr>
          <a:lstStyle/>
          <a:p>
            <a:pPr>
              <a:spcBef>
                <a:spcPct val="50000"/>
              </a:spcBef>
            </a:pPr>
            <a:r>
              <a:rPr lang="en-US" sz="2400"/>
              <a:t>- Hét to lên; kêu cứu,…</a:t>
            </a:r>
          </a:p>
        </p:txBody>
      </p:sp>
      <p:sp>
        <p:nvSpPr>
          <p:cNvPr id="20490" name="Text Box 10"/>
          <p:cNvSpPr txBox="1">
            <a:spLocks noChangeArrowheads="1"/>
          </p:cNvSpPr>
          <p:nvPr/>
        </p:nvSpPr>
        <p:spPr bwMode="auto">
          <a:xfrm>
            <a:off x="152400" y="4800600"/>
            <a:ext cx="8991600" cy="830263"/>
          </a:xfrm>
          <a:prstGeom prst="rect">
            <a:avLst/>
          </a:prstGeom>
          <a:noFill/>
          <a:ln w="9525">
            <a:noFill/>
            <a:miter lim="800000"/>
            <a:headEnd/>
            <a:tailEnd/>
          </a:ln>
        </p:spPr>
        <p:txBody>
          <a:bodyPr>
            <a:spAutoFit/>
          </a:bodyPr>
          <a:lstStyle/>
          <a:p>
            <a:pPr>
              <a:spcBef>
                <a:spcPct val="50000"/>
              </a:spcBef>
            </a:pPr>
            <a:r>
              <a:rPr lang="en-US" sz="2400"/>
              <a:t>Nói ngay với người lớn để được chia sẻ và  hướng dẫn cách giải quyết, ứng phó,…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48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0487">
                                            <p:txEl>
                                              <p:pRg st="0" end="0"/>
                                            </p:txEl>
                                          </p:spTgt>
                                        </p:tgtEl>
                                        <p:attrNameLst>
                                          <p:attrName>style.visibility</p:attrName>
                                        </p:attrNameLst>
                                      </p:cBhvr>
                                      <p:to>
                                        <p:strVal val="visible"/>
                                      </p:to>
                                    </p:set>
                                    <p:anim calcmode="lin" valueType="num">
                                      <p:cBhvr>
                                        <p:cTn id="15" dur="1000" fill="hold"/>
                                        <p:tgtEl>
                                          <p:spTgt spid="2048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48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487">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2048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20488">
                                            <p:txEl>
                                              <p:pRg st="0" end="0"/>
                                            </p:txEl>
                                          </p:spTgt>
                                        </p:tgtEl>
                                        <p:attrNameLst>
                                          <p:attrName>style.visibility</p:attrName>
                                        </p:attrNameLst>
                                      </p:cBhvr>
                                      <p:to>
                                        <p:strVal val="visible"/>
                                      </p:to>
                                    </p:set>
                                    <p:anim calcmode="lin" valueType="num">
                                      <p:cBhvr>
                                        <p:cTn id="23" dur="1000" fill="hold"/>
                                        <p:tgtEl>
                                          <p:spTgt spid="2048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048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0488">
                                            <p:txEl>
                                              <p:pRg st="0" end="0"/>
                                            </p:txEl>
                                          </p:spTgt>
                                        </p:tgtEl>
                                        <p:attrNameLst>
                                          <p:attrName>ppt_y</p:attrName>
                                        </p:attrNameLst>
                                      </p:cBhvr>
                                      <p:tavLst>
                                        <p:tav tm="0">
                                          <p:val>
                                            <p:strVal val="#ppt_y"/>
                                          </p:val>
                                        </p:tav>
                                        <p:tav tm="100000">
                                          <p:val>
                                            <p:strVal val="#ppt_y"/>
                                          </p:val>
                                        </p:tav>
                                      </p:tavLst>
                                    </p:anim>
                                    <p:animEffect transition="in" filter="fade">
                                      <p:cBhvr>
                                        <p:cTn id="26" dur="1000"/>
                                        <p:tgtEl>
                                          <p:spTgt spid="2048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20489">
                                            <p:txEl>
                                              <p:pRg st="0" end="0"/>
                                            </p:txEl>
                                          </p:spTgt>
                                        </p:tgtEl>
                                        <p:attrNameLst>
                                          <p:attrName>style.visibility</p:attrName>
                                        </p:attrNameLst>
                                      </p:cBhvr>
                                      <p:to>
                                        <p:strVal val="visible"/>
                                      </p:to>
                                    </p:set>
                                    <p:anim calcmode="lin" valueType="num">
                                      <p:cBhvr>
                                        <p:cTn id="31" dur="1000" fill="hold"/>
                                        <p:tgtEl>
                                          <p:spTgt spid="2048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048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0489">
                                            <p:txEl>
                                              <p:pRg st="0" end="0"/>
                                            </p:txEl>
                                          </p:spTgt>
                                        </p:tgtEl>
                                        <p:attrNameLst>
                                          <p:attrName>ppt_y</p:attrName>
                                        </p:attrNameLst>
                                      </p:cBhvr>
                                      <p:tavLst>
                                        <p:tav tm="0">
                                          <p:val>
                                            <p:strVal val="#ppt_y"/>
                                          </p:val>
                                        </p:tav>
                                        <p:tav tm="100000">
                                          <p:val>
                                            <p:strVal val="#ppt_y"/>
                                          </p:val>
                                        </p:tav>
                                      </p:tavLst>
                                    </p:anim>
                                    <p:animEffect transition="in" filter="fade">
                                      <p:cBhvr>
                                        <p:cTn id="34" dur="1000"/>
                                        <p:tgtEl>
                                          <p:spTgt spid="20489">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20484">
                                            <p:txEl>
                                              <p:pRg st="0" end="0"/>
                                            </p:txEl>
                                          </p:spTgt>
                                        </p:tgtEl>
                                        <p:attrNameLst>
                                          <p:attrName>style.visibility</p:attrName>
                                        </p:attrNameLst>
                                      </p:cBhvr>
                                      <p:to>
                                        <p:strVal val="visible"/>
                                      </p:to>
                                    </p:set>
                                    <p:animEffect transition="in" filter="fade">
                                      <p:cBhvr>
                                        <p:cTn id="39" dur="1000"/>
                                        <p:tgtEl>
                                          <p:spTgt spid="20484">
                                            <p:txEl>
                                              <p:pRg st="0" end="0"/>
                                            </p:txEl>
                                          </p:spTgt>
                                        </p:tgtEl>
                                      </p:cBhvr>
                                    </p:animEffect>
                                    <p:anim calcmode="lin" valueType="num">
                                      <p:cBhvr>
                                        <p:cTn id="40"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0484">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048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20490">
                                            <p:txEl>
                                              <p:pRg st="0" end="0"/>
                                            </p:txEl>
                                          </p:spTgt>
                                        </p:tgtEl>
                                        <p:attrNameLst>
                                          <p:attrName>style.visibility</p:attrName>
                                        </p:attrNameLst>
                                      </p:cBhvr>
                                      <p:to>
                                        <p:strVal val="visible"/>
                                      </p:to>
                                    </p:set>
                                    <p:anim calcmode="lin" valueType="num">
                                      <p:cBhvr>
                                        <p:cTn id="47" dur="1000" fill="hold"/>
                                        <p:tgtEl>
                                          <p:spTgt spid="2049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2049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20490">
                                            <p:txEl>
                                              <p:pRg st="0" end="0"/>
                                            </p:txEl>
                                          </p:spTgt>
                                        </p:tgtEl>
                                        <p:attrNameLst>
                                          <p:attrName>ppt_y</p:attrName>
                                        </p:attrNameLst>
                                      </p:cBhvr>
                                      <p:tavLst>
                                        <p:tav tm="0">
                                          <p:val>
                                            <p:strVal val="#ppt_y"/>
                                          </p:val>
                                        </p:tav>
                                        <p:tav tm="100000">
                                          <p:val>
                                            <p:strVal val="#ppt_y"/>
                                          </p:val>
                                        </p:tav>
                                      </p:tavLst>
                                    </p:anim>
                                    <p:animEffect transition="in" filter="fade">
                                      <p:cBhvr>
                                        <p:cTn id="50" dur="1000"/>
                                        <p:tgtEl>
                                          <p:spTgt spid="20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0099"/>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28600"/>
            <a:ext cx="8839200" cy="1143000"/>
          </a:xfrm>
        </p:spPr>
        <p:txBody>
          <a:bodyPr/>
          <a:lstStyle/>
          <a:p>
            <a:pPr algn="l" eaLnBrk="1" hangingPunct="1"/>
            <a:r>
              <a:rPr lang="en-US" sz="3200" smtClean="0">
                <a:solidFill>
                  <a:srgbClr val="FF0066"/>
                </a:solidFill>
              </a:rPr>
              <a:t>* Hoạt động 3: </a:t>
            </a:r>
            <a:r>
              <a:rPr lang="en-US" sz="3200" b="1" smtClean="0">
                <a:solidFill>
                  <a:schemeClr val="hlink"/>
                </a:solidFill>
              </a:rPr>
              <a:t>Vẽ bàn tay tin cậy</a:t>
            </a:r>
          </a:p>
        </p:txBody>
      </p:sp>
      <p:sp>
        <p:nvSpPr>
          <p:cNvPr id="21507" name="Rectangle 3"/>
          <p:cNvSpPr>
            <a:spLocks noGrp="1" noChangeArrowheads="1"/>
          </p:cNvSpPr>
          <p:nvPr>
            <p:ph type="body" idx="1"/>
          </p:nvPr>
        </p:nvSpPr>
        <p:spPr>
          <a:xfrm>
            <a:off x="0" y="1828800"/>
            <a:ext cx="9144000" cy="1219200"/>
          </a:xfrm>
        </p:spPr>
        <p:txBody>
          <a:bodyPr/>
          <a:lstStyle/>
          <a:p>
            <a:pPr eaLnBrk="1" hangingPunct="1">
              <a:buFontTx/>
              <a:buNone/>
            </a:pPr>
            <a:r>
              <a:rPr lang="en-US" sz="2800" smtClean="0"/>
              <a:t>- Vẽ bàn tay tin cậy vào giấy A 4.</a:t>
            </a:r>
          </a:p>
        </p:txBody>
      </p:sp>
      <p:sp>
        <p:nvSpPr>
          <p:cNvPr id="21508" name="Text Box 4"/>
          <p:cNvSpPr txBox="1">
            <a:spLocks noChangeArrowheads="1"/>
          </p:cNvSpPr>
          <p:nvPr/>
        </p:nvSpPr>
        <p:spPr bwMode="auto">
          <a:xfrm>
            <a:off x="0" y="2514600"/>
            <a:ext cx="9144000" cy="523875"/>
          </a:xfrm>
          <a:prstGeom prst="rect">
            <a:avLst/>
          </a:prstGeom>
          <a:noFill/>
          <a:ln w="9525">
            <a:noFill/>
            <a:miter lim="800000"/>
            <a:headEnd/>
            <a:tailEnd/>
          </a:ln>
        </p:spPr>
        <p:txBody>
          <a:bodyPr>
            <a:spAutoFit/>
          </a:bodyPr>
          <a:lstStyle/>
          <a:p>
            <a:pPr>
              <a:spcBef>
                <a:spcPct val="50000"/>
              </a:spcBef>
            </a:pPr>
            <a:r>
              <a:rPr lang="en-US" sz="2400"/>
              <a:t>- </a:t>
            </a:r>
            <a:r>
              <a:rPr lang="en-US" sz="2800"/>
              <a:t>Trên mỗi ngón tay ghi tên một người mà mình tin cậy.</a:t>
            </a:r>
          </a:p>
        </p:txBody>
      </p:sp>
      <p:sp>
        <p:nvSpPr>
          <p:cNvPr id="21509" name="Text Box 5"/>
          <p:cNvSpPr txBox="1">
            <a:spLocks noChangeArrowheads="1"/>
          </p:cNvSpPr>
          <p:nvPr/>
        </p:nvSpPr>
        <p:spPr bwMode="auto">
          <a:xfrm>
            <a:off x="0" y="3657600"/>
            <a:ext cx="9144000" cy="523875"/>
          </a:xfrm>
          <a:prstGeom prst="rect">
            <a:avLst/>
          </a:prstGeom>
          <a:noFill/>
          <a:ln w="9525">
            <a:noFill/>
            <a:miter lim="800000"/>
            <a:headEnd/>
            <a:tailEnd/>
          </a:ln>
        </p:spPr>
        <p:txBody>
          <a:bodyPr>
            <a:spAutoFit/>
          </a:bodyPr>
          <a:lstStyle/>
          <a:p>
            <a:pPr>
              <a:spcBef>
                <a:spcPct val="50000"/>
              </a:spcBef>
            </a:pPr>
            <a:r>
              <a:rPr lang="en-US" sz="2400"/>
              <a:t>- </a:t>
            </a:r>
            <a:r>
              <a:rPr lang="en-US" sz="2800"/>
              <a:t>Khi thực hiện xong, trao đổi hình vẽ với bạn bên cạnh.</a:t>
            </a:r>
          </a:p>
        </p:txBody>
      </p:sp>
      <p:pic>
        <p:nvPicPr>
          <p:cNvPr id="16390" name="Picture 9" descr="hinh hoa dong"/>
          <p:cNvPicPr>
            <a:picLocks noChangeAspect="1" noChangeArrowheads="1" noCrop="1"/>
          </p:cNvPicPr>
          <p:nvPr/>
        </p:nvPicPr>
        <p:blipFill>
          <a:blip r:embed="rId2"/>
          <a:srcRect/>
          <a:stretch>
            <a:fillRect/>
          </a:stretch>
        </p:blipFill>
        <p:spPr bwMode="auto">
          <a:xfrm rot="-5400000">
            <a:off x="304800" y="5334000"/>
            <a:ext cx="1447800" cy="1600200"/>
          </a:xfrm>
          <a:prstGeom prst="rect">
            <a:avLst/>
          </a:prstGeom>
          <a:noFill/>
          <a:ln w="9525">
            <a:noFill/>
            <a:miter lim="800000"/>
            <a:headEnd/>
            <a:tailEnd/>
          </a:ln>
        </p:spPr>
      </p:pic>
      <p:pic>
        <p:nvPicPr>
          <p:cNvPr id="16391" name="Picture 10" descr="hinh dongmatcuoi"/>
          <p:cNvPicPr>
            <a:picLocks noChangeAspect="1" noChangeArrowheads="1" noCrop="1"/>
          </p:cNvPicPr>
          <p:nvPr/>
        </p:nvPicPr>
        <p:blipFill>
          <a:blip r:embed="rId3"/>
          <a:srcRect/>
          <a:stretch>
            <a:fillRect/>
          </a:stretch>
        </p:blipFill>
        <p:spPr bwMode="auto">
          <a:xfrm>
            <a:off x="3581400" y="5410200"/>
            <a:ext cx="1981200" cy="1447800"/>
          </a:xfrm>
          <a:prstGeom prst="rect">
            <a:avLst/>
          </a:prstGeom>
          <a:noFill/>
          <a:ln w="9525">
            <a:noFill/>
            <a:miter lim="800000"/>
            <a:headEnd/>
            <a:tailEnd/>
          </a:ln>
        </p:spPr>
      </p:pic>
      <p:pic>
        <p:nvPicPr>
          <p:cNvPr id="16392" name="Picture 11" descr="hinh hoa dong"/>
          <p:cNvPicPr>
            <a:picLocks noChangeAspect="1" noChangeArrowheads="1" noCrop="1"/>
          </p:cNvPicPr>
          <p:nvPr/>
        </p:nvPicPr>
        <p:blipFill>
          <a:blip r:embed="rId2"/>
          <a:srcRect/>
          <a:stretch>
            <a:fillRect/>
          </a:stretch>
        </p:blipFill>
        <p:spPr bwMode="auto">
          <a:xfrm rot="-5400000">
            <a:off x="7467600" y="5334000"/>
            <a:ext cx="1447800" cy="1600200"/>
          </a:xfrm>
          <a:prstGeom prst="rect">
            <a:avLst/>
          </a:prstGeom>
          <a:noFill/>
          <a:ln w="9525">
            <a:noFill/>
            <a:miter lim="800000"/>
            <a:headEnd/>
            <a:tailEnd/>
          </a:ln>
        </p:spPr>
      </p:pic>
      <p:sp>
        <p:nvSpPr>
          <p:cNvPr id="21516" name="Text Box 12"/>
          <p:cNvSpPr txBox="1">
            <a:spLocks noChangeArrowheads="1"/>
          </p:cNvSpPr>
          <p:nvPr/>
        </p:nvSpPr>
        <p:spPr bwMode="auto">
          <a:xfrm>
            <a:off x="2895600" y="1066800"/>
            <a:ext cx="3810000" cy="461963"/>
          </a:xfrm>
          <a:prstGeom prst="rect">
            <a:avLst/>
          </a:prstGeom>
          <a:noFill/>
          <a:ln w="9525">
            <a:noFill/>
            <a:miter lim="800000"/>
            <a:headEnd/>
            <a:tailEnd/>
          </a:ln>
        </p:spPr>
        <p:txBody>
          <a:bodyPr>
            <a:spAutoFit/>
          </a:bodyPr>
          <a:lstStyle/>
          <a:p>
            <a:pPr>
              <a:spcBef>
                <a:spcPct val="50000"/>
              </a:spcBef>
            </a:pPr>
            <a:r>
              <a:rPr lang="en-US" sz="2400">
                <a:solidFill>
                  <a:srgbClr val="993300"/>
                </a:solidFill>
              </a:rPr>
              <a:t>(làm việc cá nhân)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down)">
                                      <p:cBhvr>
                                        <p:cTn id="7" dur="1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800" decel="100000"/>
                                        <p:tgtEl>
                                          <p:spTgt spid="21507">
                                            <p:txEl>
                                              <p:pRg st="0" end="0"/>
                                            </p:txEl>
                                          </p:spTgt>
                                        </p:tgtEl>
                                      </p:cBhvr>
                                    </p:animEffect>
                                    <p:anim calcmode="lin" valueType="num">
                                      <p:cBhvr>
                                        <p:cTn id="13" dur="800" decel="100000" fill="hold"/>
                                        <p:tgtEl>
                                          <p:spTgt spid="21507">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21507">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21507">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1507">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150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1" fill="hold" grpId="0" nodeType="clickEffect">
                                  <p:stCondLst>
                                    <p:cond delay="0"/>
                                  </p:stCondLst>
                                  <p:childTnLst>
                                    <p:set>
                                      <p:cBhvr>
                                        <p:cTn id="21" dur="1" fill="hold">
                                          <p:stCondLst>
                                            <p:cond delay="0"/>
                                          </p:stCondLst>
                                        </p:cTn>
                                        <p:tgtEl>
                                          <p:spTgt spid="21516"/>
                                        </p:tgtEl>
                                        <p:attrNameLst>
                                          <p:attrName>style.visibility</p:attrName>
                                        </p:attrNameLst>
                                      </p:cBhvr>
                                      <p:to>
                                        <p:strVal val="visible"/>
                                      </p:to>
                                    </p:set>
                                    <p:anim calcmode="lin" valueType="num">
                                      <p:cBhvr additive="base">
                                        <p:cTn id="22" dur="500" fill="hold"/>
                                        <p:tgtEl>
                                          <p:spTgt spid="21516"/>
                                        </p:tgtEl>
                                        <p:attrNameLst>
                                          <p:attrName>ppt_x</p:attrName>
                                        </p:attrNameLst>
                                      </p:cBhvr>
                                      <p:tavLst>
                                        <p:tav tm="0">
                                          <p:val>
                                            <p:strVal val="#ppt_x"/>
                                          </p:val>
                                        </p:tav>
                                        <p:tav tm="100000">
                                          <p:val>
                                            <p:strVal val="#ppt_x"/>
                                          </p:val>
                                        </p:tav>
                                      </p:tavLst>
                                    </p:anim>
                                    <p:anim calcmode="lin" valueType="num">
                                      <p:cBhvr additive="base">
                                        <p:cTn id="23" dur="500" fill="hold"/>
                                        <p:tgtEl>
                                          <p:spTgt spid="21516"/>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nodeType="clickEffect">
                                  <p:stCondLst>
                                    <p:cond delay="0"/>
                                  </p:stCondLst>
                                  <p:childTnLst>
                                    <p:set>
                                      <p:cBhvr>
                                        <p:cTn id="27" dur="1" fill="hold">
                                          <p:stCondLst>
                                            <p:cond delay="0"/>
                                          </p:stCondLst>
                                        </p:cTn>
                                        <p:tgtEl>
                                          <p:spTgt spid="21508">
                                            <p:txEl>
                                              <p:pRg st="0" end="0"/>
                                            </p:txEl>
                                          </p:spTgt>
                                        </p:tgtEl>
                                        <p:attrNameLst>
                                          <p:attrName>style.visibility</p:attrName>
                                        </p:attrNameLst>
                                      </p:cBhvr>
                                      <p:to>
                                        <p:strVal val="visible"/>
                                      </p:to>
                                    </p:set>
                                    <p:anim calcmode="lin" valueType="num">
                                      <p:cBhvr>
                                        <p:cTn id="28" dur="1000" fill="hold"/>
                                        <p:tgtEl>
                                          <p:spTgt spid="2150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2150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21508">
                                            <p:txEl>
                                              <p:pRg st="0" end="0"/>
                                            </p:txEl>
                                          </p:spTgt>
                                        </p:tgtEl>
                                        <p:attrNameLst>
                                          <p:attrName>ppt_y</p:attrName>
                                        </p:attrNameLst>
                                      </p:cBhvr>
                                      <p:tavLst>
                                        <p:tav tm="0">
                                          <p:val>
                                            <p:strVal val="#ppt_y"/>
                                          </p:val>
                                        </p:tav>
                                        <p:tav tm="100000">
                                          <p:val>
                                            <p:strVal val="#ppt_y"/>
                                          </p:val>
                                        </p:tav>
                                      </p:tavLst>
                                    </p:anim>
                                    <p:animEffect transition="in" filter="fade">
                                      <p:cBhvr>
                                        <p:cTn id="31" dur="1000"/>
                                        <p:tgtEl>
                                          <p:spTgt spid="2150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21509"/>
                                        </p:tgtEl>
                                        <p:attrNameLst>
                                          <p:attrName>style.visibility</p:attrName>
                                        </p:attrNameLst>
                                      </p:cBhvr>
                                      <p:to>
                                        <p:strVal val="visible"/>
                                      </p:to>
                                    </p:set>
                                    <p:anim calcmode="lin" valueType="num">
                                      <p:cBhvr>
                                        <p:cTn id="36" dur="1000" fill="hold"/>
                                        <p:tgtEl>
                                          <p:spTgt spid="2150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21509"/>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21509"/>
                                        </p:tgtEl>
                                        <p:attrNameLst>
                                          <p:attrName>ppt_y</p:attrName>
                                        </p:attrNameLst>
                                      </p:cBhvr>
                                      <p:tavLst>
                                        <p:tav tm="0">
                                          <p:val>
                                            <p:strVal val="#ppt_y"/>
                                          </p:val>
                                        </p:tav>
                                        <p:tav tm="100000">
                                          <p:val>
                                            <p:strVal val="#ppt_y"/>
                                          </p:val>
                                        </p:tav>
                                      </p:tavLst>
                                    </p:anim>
                                    <p:animEffect transition="in" filter="fade">
                                      <p:cBhvr>
                                        <p:cTn id="39"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p:bldP spid="215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22532" name="Picture 4" descr="IMG_H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3" name="Text Box 5"/>
          <p:cNvSpPr txBox="1">
            <a:spLocks noChangeArrowheads="1"/>
          </p:cNvSpPr>
          <p:nvPr/>
        </p:nvSpPr>
        <p:spPr bwMode="auto">
          <a:xfrm>
            <a:off x="4114800" y="762000"/>
            <a:ext cx="16764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Dì Út</a:t>
            </a:r>
          </a:p>
        </p:txBody>
      </p:sp>
      <p:sp>
        <p:nvSpPr>
          <p:cNvPr id="22534" name="Text Box 6"/>
          <p:cNvSpPr txBox="1">
            <a:spLocks noChangeArrowheads="1"/>
          </p:cNvSpPr>
          <p:nvPr/>
        </p:nvSpPr>
        <p:spPr bwMode="auto">
          <a:xfrm>
            <a:off x="4038600" y="1600200"/>
            <a:ext cx="35052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Ông, bà ngoại</a:t>
            </a:r>
          </a:p>
        </p:txBody>
      </p:sp>
      <p:sp>
        <p:nvSpPr>
          <p:cNvPr id="22535" name="Text Box 7"/>
          <p:cNvSpPr txBox="1">
            <a:spLocks noChangeArrowheads="1"/>
          </p:cNvSpPr>
          <p:nvPr/>
        </p:nvSpPr>
        <p:spPr bwMode="auto">
          <a:xfrm>
            <a:off x="5257800" y="2667000"/>
            <a:ext cx="28956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Cha, mẹ</a:t>
            </a:r>
          </a:p>
        </p:txBody>
      </p:sp>
      <p:sp>
        <p:nvSpPr>
          <p:cNvPr id="22536" name="Text Box 8"/>
          <p:cNvSpPr txBox="1">
            <a:spLocks noChangeArrowheads="1"/>
          </p:cNvSpPr>
          <p:nvPr/>
        </p:nvSpPr>
        <p:spPr bwMode="auto">
          <a:xfrm>
            <a:off x="5410200" y="4114800"/>
            <a:ext cx="20574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Cô giáo</a:t>
            </a:r>
          </a:p>
        </p:txBody>
      </p:sp>
      <p:sp>
        <p:nvSpPr>
          <p:cNvPr id="22537" name="Text Box 9"/>
          <p:cNvSpPr txBox="1">
            <a:spLocks noChangeArrowheads="1"/>
          </p:cNvSpPr>
          <p:nvPr/>
        </p:nvSpPr>
        <p:spPr bwMode="auto">
          <a:xfrm>
            <a:off x="3733800" y="5257800"/>
            <a:ext cx="16764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Chị gái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800" decel="100000"/>
                                        <p:tgtEl>
                                          <p:spTgt spid="22532"/>
                                        </p:tgtEl>
                                      </p:cBhvr>
                                    </p:animEffect>
                                    <p:anim calcmode="lin" valueType="num">
                                      <p:cBhvr>
                                        <p:cTn id="8" dur="800" decel="100000" fill="hold"/>
                                        <p:tgtEl>
                                          <p:spTgt spid="22532"/>
                                        </p:tgtEl>
                                        <p:attrNameLst>
                                          <p:attrName>style.rotation</p:attrName>
                                        </p:attrNameLst>
                                      </p:cBhvr>
                                      <p:tavLst>
                                        <p:tav tm="0">
                                          <p:val>
                                            <p:fltVal val="-90"/>
                                          </p:val>
                                        </p:tav>
                                        <p:tav tm="100000">
                                          <p:val>
                                            <p:fltVal val="0"/>
                                          </p:val>
                                        </p:tav>
                                      </p:tavLst>
                                    </p:anim>
                                    <p:anim calcmode="lin" valueType="num">
                                      <p:cBhvr>
                                        <p:cTn id="9" dur="800" decel="100000" fill="hold"/>
                                        <p:tgtEl>
                                          <p:spTgt spid="22532"/>
                                        </p:tgtEl>
                                        <p:attrNameLst>
                                          <p:attrName>ppt_x</p:attrName>
                                        </p:attrNameLst>
                                      </p:cBhvr>
                                      <p:tavLst>
                                        <p:tav tm="0">
                                          <p:val>
                                            <p:strVal val="#ppt_x+0.4"/>
                                          </p:val>
                                        </p:tav>
                                        <p:tav tm="100000">
                                          <p:val>
                                            <p:strVal val="#ppt_x-0.05"/>
                                          </p:val>
                                        </p:tav>
                                      </p:tavLst>
                                    </p:anim>
                                    <p:anim calcmode="lin" valueType="num">
                                      <p:cBhvr>
                                        <p:cTn id="10" dur="800" decel="100000" fill="hold"/>
                                        <p:tgtEl>
                                          <p:spTgt spid="225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22533"/>
                                        </p:tgtEl>
                                        <p:attrNameLst>
                                          <p:attrName>style.visibility</p:attrName>
                                        </p:attrNameLst>
                                      </p:cBhvr>
                                      <p:to>
                                        <p:strVal val="visible"/>
                                      </p:to>
                                    </p:set>
                                    <p:anim calcmode="lin" valueType="num">
                                      <p:cBhvr>
                                        <p:cTn id="17" dur="1000" fill="hold"/>
                                        <p:tgtEl>
                                          <p:spTgt spid="225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22533"/>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22533"/>
                                        </p:tgtEl>
                                        <p:attrNameLst>
                                          <p:attrName>ppt_y</p:attrName>
                                        </p:attrNameLst>
                                      </p:cBhvr>
                                      <p:tavLst>
                                        <p:tav tm="0">
                                          <p:val>
                                            <p:strVal val="#ppt_y"/>
                                          </p:val>
                                        </p:tav>
                                        <p:tav tm="100000">
                                          <p:val>
                                            <p:strVal val="#ppt_y"/>
                                          </p:val>
                                        </p:tav>
                                      </p:tavLst>
                                    </p:anim>
                                    <p:animEffect transition="in" filter="fade">
                                      <p:cBhvr>
                                        <p:cTn id="20" dur="1000"/>
                                        <p:tgtEl>
                                          <p:spTgt spid="225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22534">
                                            <p:txEl>
                                              <p:pRg st="0" end="0"/>
                                            </p:txEl>
                                          </p:spTgt>
                                        </p:tgtEl>
                                        <p:attrNameLst>
                                          <p:attrName>style.visibility</p:attrName>
                                        </p:attrNameLst>
                                      </p:cBhvr>
                                      <p:to>
                                        <p:strVal val="visible"/>
                                      </p:to>
                                    </p:set>
                                    <p:anim calcmode="lin" valueType="num">
                                      <p:cBhvr>
                                        <p:cTn id="25" dur="1000" fill="hold"/>
                                        <p:tgtEl>
                                          <p:spTgt spid="2253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253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2534">
                                            <p:txEl>
                                              <p:pRg st="0" end="0"/>
                                            </p:txEl>
                                          </p:spTgt>
                                        </p:tgtEl>
                                        <p:attrNameLst>
                                          <p:attrName>ppt_y</p:attrName>
                                        </p:attrNameLst>
                                      </p:cBhvr>
                                      <p:tavLst>
                                        <p:tav tm="0">
                                          <p:val>
                                            <p:strVal val="#ppt_y"/>
                                          </p:val>
                                        </p:tav>
                                        <p:tav tm="100000">
                                          <p:val>
                                            <p:strVal val="#ppt_y"/>
                                          </p:val>
                                        </p:tav>
                                      </p:tavLst>
                                    </p:anim>
                                    <p:animEffect transition="in" filter="fade">
                                      <p:cBhvr>
                                        <p:cTn id="28" dur="1000"/>
                                        <p:tgtEl>
                                          <p:spTgt spid="22534">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22535">
                                            <p:txEl>
                                              <p:pRg st="0" end="0"/>
                                            </p:txEl>
                                          </p:spTgt>
                                        </p:tgtEl>
                                        <p:attrNameLst>
                                          <p:attrName>style.visibility</p:attrName>
                                        </p:attrNameLst>
                                      </p:cBhvr>
                                      <p:to>
                                        <p:strVal val="visible"/>
                                      </p:to>
                                    </p:set>
                                    <p:anim calcmode="lin" valueType="num">
                                      <p:cBhvr>
                                        <p:cTn id="33" dur="1000" fill="hold"/>
                                        <p:tgtEl>
                                          <p:spTgt spid="2253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2253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22535">
                                            <p:txEl>
                                              <p:pRg st="0" end="0"/>
                                            </p:txEl>
                                          </p:spTgt>
                                        </p:tgtEl>
                                        <p:attrNameLst>
                                          <p:attrName>ppt_y</p:attrName>
                                        </p:attrNameLst>
                                      </p:cBhvr>
                                      <p:tavLst>
                                        <p:tav tm="0">
                                          <p:val>
                                            <p:strVal val="#ppt_y"/>
                                          </p:val>
                                        </p:tav>
                                        <p:tav tm="100000">
                                          <p:val>
                                            <p:strVal val="#ppt_y"/>
                                          </p:val>
                                        </p:tav>
                                      </p:tavLst>
                                    </p:anim>
                                    <p:animEffect transition="in" filter="fade">
                                      <p:cBhvr>
                                        <p:cTn id="36" dur="1000"/>
                                        <p:tgtEl>
                                          <p:spTgt spid="22535">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8" presetClass="entr" presetSubtype="0" accel="50000" fill="hold" nodeType="clickEffect">
                                  <p:stCondLst>
                                    <p:cond delay="0"/>
                                  </p:stCondLst>
                                  <p:childTnLst>
                                    <p:set>
                                      <p:cBhvr>
                                        <p:cTn id="40" dur="1" fill="hold">
                                          <p:stCondLst>
                                            <p:cond delay="0"/>
                                          </p:stCondLst>
                                        </p:cTn>
                                        <p:tgtEl>
                                          <p:spTgt spid="22536">
                                            <p:txEl>
                                              <p:pRg st="0" end="0"/>
                                            </p:txEl>
                                          </p:spTgt>
                                        </p:tgtEl>
                                        <p:attrNameLst>
                                          <p:attrName>style.visibility</p:attrName>
                                        </p:attrNameLst>
                                      </p:cBhvr>
                                      <p:to>
                                        <p:strVal val="visible"/>
                                      </p:to>
                                    </p:set>
                                    <p:anim calcmode="lin" valueType="num">
                                      <p:cBhvr>
                                        <p:cTn id="41" dur="1000" fill="hold"/>
                                        <p:tgtEl>
                                          <p:spTgt spid="2253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2253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22536">
                                            <p:txEl>
                                              <p:pRg st="0" end="0"/>
                                            </p:txEl>
                                          </p:spTgt>
                                        </p:tgtEl>
                                        <p:attrNameLst>
                                          <p:attrName>ppt_y</p:attrName>
                                        </p:attrNameLst>
                                      </p:cBhvr>
                                      <p:tavLst>
                                        <p:tav tm="0">
                                          <p:val>
                                            <p:strVal val="#ppt_y"/>
                                          </p:val>
                                        </p:tav>
                                        <p:tav tm="100000">
                                          <p:val>
                                            <p:strVal val="#ppt_y"/>
                                          </p:val>
                                        </p:tav>
                                      </p:tavLst>
                                    </p:anim>
                                    <p:animEffect transition="in" filter="fade">
                                      <p:cBhvr>
                                        <p:cTn id="44" dur="1000"/>
                                        <p:tgtEl>
                                          <p:spTgt spid="22536">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8" presetClass="entr" presetSubtype="0" accel="50000" fill="hold" nodeType="clickEffect">
                                  <p:stCondLst>
                                    <p:cond delay="0"/>
                                  </p:stCondLst>
                                  <p:childTnLst>
                                    <p:set>
                                      <p:cBhvr>
                                        <p:cTn id="48" dur="1" fill="hold">
                                          <p:stCondLst>
                                            <p:cond delay="0"/>
                                          </p:stCondLst>
                                        </p:cTn>
                                        <p:tgtEl>
                                          <p:spTgt spid="22537">
                                            <p:txEl>
                                              <p:pRg st="0" end="0"/>
                                            </p:txEl>
                                          </p:spTgt>
                                        </p:tgtEl>
                                        <p:attrNameLst>
                                          <p:attrName>style.visibility</p:attrName>
                                        </p:attrNameLst>
                                      </p:cBhvr>
                                      <p:to>
                                        <p:strVal val="visible"/>
                                      </p:to>
                                    </p:set>
                                    <p:anim calcmode="lin" valueType="num">
                                      <p:cBhvr>
                                        <p:cTn id="49" dur="1000" fill="hold"/>
                                        <p:tgtEl>
                                          <p:spTgt spid="2253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2253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22537">
                                            <p:txEl>
                                              <p:pRg st="0" end="0"/>
                                            </p:txEl>
                                          </p:spTgt>
                                        </p:tgtEl>
                                        <p:attrNameLst>
                                          <p:attrName>ppt_y</p:attrName>
                                        </p:attrNameLst>
                                      </p:cBhvr>
                                      <p:tavLst>
                                        <p:tav tm="0">
                                          <p:val>
                                            <p:strVal val="#ppt_y"/>
                                          </p:val>
                                        </p:tav>
                                        <p:tav tm="100000">
                                          <p:val>
                                            <p:strVal val="#ppt_y"/>
                                          </p:val>
                                        </p:tav>
                                      </p:tavLst>
                                    </p:anim>
                                    <p:animEffect transition="in" filter="fade">
                                      <p:cBhvr>
                                        <p:cTn id="52" dur="1000"/>
                                        <p:tgtEl>
                                          <p:spTgt spid="225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khung nen nghe thu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702" name="WordArt 6"/>
          <p:cNvSpPr>
            <a:spLocks noChangeArrowheads="1" noChangeShapeType="1" noTextEdit="1"/>
          </p:cNvSpPr>
          <p:nvPr/>
        </p:nvSpPr>
        <p:spPr bwMode="auto">
          <a:xfrm>
            <a:off x="3048000" y="1143000"/>
            <a:ext cx="3200400" cy="685800"/>
          </a:xfrm>
          <a:prstGeom prst="rect">
            <a:avLst/>
          </a:prstGeom>
        </p:spPr>
        <p:txBody>
          <a:bodyPr wrap="none" fromWordArt="1">
            <a:prstTxWarp prst="textStop">
              <a:avLst>
                <a:gd name="adj" fmla="val 22222"/>
              </a:avLst>
            </a:prstTxWarp>
          </a:bodyPr>
          <a:lstStyle/>
          <a:p>
            <a:pPr algn="ctr"/>
            <a:r>
              <a:rPr lang="en-US" sz="3200" b="1" kern="10" normalizeH="1">
                <a:ln w="9525">
                  <a:solidFill>
                    <a:srgbClr val="993300"/>
                  </a:solidFill>
                  <a:round/>
                  <a:headEnd/>
                  <a:tailEnd/>
                </a:ln>
                <a:solidFill>
                  <a:srgbClr val="0000FF"/>
                </a:solidFill>
                <a:effectLst>
                  <a:outerShdw dist="35921" dir="2700000" algn="ctr" rotWithShape="0">
                    <a:srgbClr val="C0C0C0">
                      <a:alpha val="79999"/>
                    </a:srgbClr>
                  </a:outerShdw>
                </a:effectLst>
                <a:latin typeface="Arial"/>
                <a:cs typeface="Arial"/>
              </a:rPr>
              <a:t>Ghi nhớ</a:t>
            </a:r>
          </a:p>
        </p:txBody>
      </p:sp>
      <p:sp>
        <p:nvSpPr>
          <p:cNvPr id="29703" name="Text Box 7"/>
          <p:cNvSpPr txBox="1">
            <a:spLocks noChangeArrowheads="1"/>
          </p:cNvSpPr>
          <p:nvPr/>
        </p:nvSpPr>
        <p:spPr bwMode="auto">
          <a:xfrm>
            <a:off x="1066800" y="2209800"/>
            <a:ext cx="7086600" cy="1938338"/>
          </a:xfrm>
          <a:prstGeom prst="rect">
            <a:avLst/>
          </a:prstGeom>
          <a:noFill/>
          <a:ln w="9525">
            <a:noFill/>
            <a:miter lim="800000"/>
            <a:headEnd/>
            <a:tailEnd/>
          </a:ln>
        </p:spPr>
        <p:txBody>
          <a:bodyPr>
            <a:spAutoFit/>
          </a:bodyPr>
          <a:lstStyle/>
          <a:p>
            <a:pPr>
              <a:spcBef>
                <a:spcPct val="50000"/>
              </a:spcBef>
            </a:pPr>
            <a:r>
              <a:rPr lang="en-US" sz="2400" b="1">
                <a:solidFill>
                  <a:srgbClr val="008000"/>
                </a:solidFill>
              </a:rPr>
              <a:t>Xung quanh chúng ta có nhiều người đáng tin cậy, luôn sẵn sàng giúp đỡ trong lúc khó khăn. Chúng ta có thể chia sẻ,tâm sự để kiếm tìm sự giúp đỡ khi gặp những chuyện lo lắng, sợ hãi, bối rối, khó chịu,…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 to="" calcmode="lin" valueType="num">
                                      <p:cBhvr>
                                        <p:cTn id="7" dur="1" fill="hold"/>
                                        <p:tgtEl>
                                          <p:spTgt spid="2970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9703">
                                            <p:txEl>
                                              <p:pRg st="0" end="0"/>
                                            </p:txEl>
                                          </p:spTgt>
                                        </p:tgtEl>
                                        <p:attrNameLst>
                                          <p:attrName>style.visibility</p:attrName>
                                        </p:attrNameLst>
                                      </p:cBhvr>
                                      <p:to>
                                        <p:strVal val="visible"/>
                                      </p:to>
                                    </p:set>
                                    <p:animEffect transition="in" filter="diamond(in)">
                                      <p:cBhvr>
                                        <p:cTn id="12" dur="2000"/>
                                        <p:tgtEl>
                                          <p:spTgt spid="297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nen slideGAD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9" name="AutoShape 5"/>
          <p:cNvSpPr>
            <a:spLocks noChangeArrowheads="1"/>
          </p:cNvSpPr>
          <p:nvPr/>
        </p:nvSpPr>
        <p:spPr bwMode="auto">
          <a:xfrm>
            <a:off x="2438400" y="457200"/>
            <a:ext cx="3886200" cy="1600200"/>
          </a:xfrm>
          <a:prstGeom prst="irregularSeal2">
            <a:avLst/>
          </a:prstGeom>
          <a:gradFill rotWithShape="1">
            <a:gsLst>
              <a:gs pos="0">
                <a:schemeClr val="bg1"/>
              </a:gs>
              <a:gs pos="100000">
                <a:srgbClr val="9900FF"/>
              </a:gs>
            </a:gsLst>
            <a:path path="shape">
              <a:fillToRect l="50000" t="50000" r="50000" b="50000"/>
            </a:path>
          </a:gradFill>
          <a:ln w="9525">
            <a:solidFill>
              <a:schemeClr val="tx1"/>
            </a:solidFill>
            <a:miter lim="800000"/>
            <a:headEnd/>
            <a:tailEnd/>
          </a:ln>
          <a:effectLst/>
        </p:spPr>
        <p:txBody>
          <a:bodyPr wrap="none" anchor="ctr"/>
          <a:lstStyle/>
          <a:p>
            <a:pPr algn="ctr">
              <a:defRPr/>
            </a:pPr>
            <a:r>
              <a:rPr lang="en-US" sz="2800">
                <a:solidFill>
                  <a:srgbClr val="FF0000"/>
                </a:solidFill>
                <a:effectLst>
                  <a:outerShdw blurRad="38100" dist="38100" dir="2700000" algn="tl">
                    <a:srgbClr val="000000"/>
                  </a:outerShdw>
                </a:effectLst>
                <a:latin typeface="Arial"/>
              </a:rPr>
              <a:t>Củng cố:</a:t>
            </a:r>
          </a:p>
        </p:txBody>
      </p:sp>
      <p:sp>
        <p:nvSpPr>
          <p:cNvPr id="31750" name="Text Box 6"/>
          <p:cNvSpPr txBox="1">
            <a:spLocks noChangeArrowheads="1"/>
          </p:cNvSpPr>
          <p:nvPr/>
        </p:nvSpPr>
        <p:spPr bwMode="auto">
          <a:xfrm>
            <a:off x="609600" y="2057400"/>
            <a:ext cx="7924800" cy="461963"/>
          </a:xfrm>
          <a:prstGeom prst="rect">
            <a:avLst/>
          </a:prstGeom>
          <a:noFill/>
          <a:ln w="9525">
            <a:noFill/>
            <a:miter lim="800000"/>
            <a:headEnd/>
            <a:tailEnd/>
          </a:ln>
        </p:spPr>
        <p:txBody>
          <a:bodyPr>
            <a:spAutoFit/>
          </a:bodyPr>
          <a:lstStyle/>
          <a:p>
            <a:pPr>
              <a:spcBef>
                <a:spcPct val="50000"/>
              </a:spcBef>
            </a:pPr>
            <a:r>
              <a:rPr lang="en-US" sz="2400">
                <a:solidFill>
                  <a:srgbClr val="6600CC"/>
                </a:solidFill>
              </a:rPr>
              <a:t>Để phòng tránh bị xâm hại chúng ta cần làm gì?</a:t>
            </a:r>
          </a:p>
        </p:txBody>
      </p:sp>
      <p:sp>
        <p:nvSpPr>
          <p:cNvPr id="19461" name="Text Box 7"/>
          <p:cNvSpPr txBox="1">
            <a:spLocks noChangeArrowheads="1"/>
          </p:cNvSpPr>
          <p:nvPr/>
        </p:nvSpPr>
        <p:spPr bwMode="auto">
          <a:xfrm>
            <a:off x="685800" y="2819400"/>
            <a:ext cx="74676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31752" name="Text Box 8"/>
          <p:cNvSpPr txBox="1">
            <a:spLocks noChangeArrowheads="1"/>
          </p:cNvSpPr>
          <p:nvPr/>
        </p:nvSpPr>
        <p:spPr bwMode="auto">
          <a:xfrm>
            <a:off x="533400" y="2895600"/>
            <a:ext cx="8229600" cy="461963"/>
          </a:xfrm>
          <a:prstGeom prst="rect">
            <a:avLst/>
          </a:prstGeom>
          <a:noFill/>
          <a:ln w="9525">
            <a:noFill/>
            <a:miter lim="800000"/>
            <a:headEnd/>
            <a:tailEnd/>
          </a:ln>
        </p:spPr>
        <p:txBody>
          <a:bodyPr>
            <a:spAutoFit/>
          </a:bodyPr>
          <a:lstStyle/>
          <a:p>
            <a:pPr>
              <a:spcBef>
                <a:spcPct val="50000"/>
              </a:spcBef>
            </a:pPr>
            <a:r>
              <a:rPr lang="en-US" sz="2400">
                <a:solidFill>
                  <a:srgbClr val="6600CC"/>
                </a:solidFill>
              </a:rPr>
              <a:t>Trong trường hợp bị xâm hại, chúng ta cần phải làm gì?</a:t>
            </a:r>
          </a:p>
        </p:txBody>
      </p:sp>
      <p:sp>
        <p:nvSpPr>
          <p:cNvPr id="31753" name="AutoShape 9"/>
          <p:cNvSpPr>
            <a:spLocks noChangeArrowheads="1"/>
          </p:cNvSpPr>
          <p:nvPr/>
        </p:nvSpPr>
        <p:spPr bwMode="auto">
          <a:xfrm>
            <a:off x="3657600" y="3657600"/>
            <a:ext cx="3505200" cy="990600"/>
          </a:xfrm>
          <a:prstGeom prst="ribbon">
            <a:avLst>
              <a:gd name="adj1" fmla="val 12500"/>
              <a:gd name="adj2" fmla="val 50000"/>
            </a:avLst>
          </a:prstGeom>
          <a:gradFill rotWithShape="1">
            <a:gsLst>
              <a:gs pos="0">
                <a:schemeClr val="bg1"/>
              </a:gs>
              <a:gs pos="100000">
                <a:srgbClr val="33CCFF"/>
              </a:gs>
            </a:gsLst>
            <a:path path="rect">
              <a:fillToRect l="50000" t="50000" r="50000" b="50000"/>
            </a:path>
          </a:gradFill>
          <a:ln w="9525">
            <a:solidFill>
              <a:schemeClr val="tx1"/>
            </a:solidFill>
            <a:round/>
            <a:headEnd/>
            <a:tailEnd/>
          </a:ln>
          <a:effectLst/>
        </p:spPr>
        <p:txBody>
          <a:bodyPr wrap="none" anchor="ctr"/>
          <a:lstStyle/>
          <a:p>
            <a:pPr algn="ctr">
              <a:defRPr/>
            </a:pPr>
            <a:r>
              <a:rPr lang="en-US" sz="2800">
                <a:solidFill>
                  <a:srgbClr val="FF3399"/>
                </a:solidFill>
                <a:effectLst>
                  <a:outerShdw blurRad="38100" dist="38100" dir="2700000" algn="tl">
                    <a:srgbClr val="000000"/>
                  </a:outerShdw>
                </a:effectLst>
                <a:latin typeface="Arial"/>
              </a:rPr>
              <a:t>Dặn dò:</a:t>
            </a:r>
          </a:p>
        </p:txBody>
      </p:sp>
      <p:sp>
        <p:nvSpPr>
          <p:cNvPr id="31754" name="Text Box 10"/>
          <p:cNvSpPr txBox="1">
            <a:spLocks noChangeArrowheads="1"/>
          </p:cNvSpPr>
          <p:nvPr/>
        </p:nvSpPr>
        <p:spPr bwMode="auto">
          <a:xfrm>
            <a:off x="3352800" y="5043488"/>
            <a:ext cx="4953000" cy="461962"/>
          </a:xfrm>
          <a:prstGeom prst="rect">
            <a:avLst/>
          </a:prstGeom>
          <a:noFill/>
          <a:ln w="9525">
            <a:noFill/>
            <a:miter lim="800000"/>
            <a:headEnd/>
            <a:tailEnd/>
          </a:ln>
        </p:spPr>
        <p:txBody>
          <a:bodyPr>
            <a:spAutoFit/>
          </a:bodyPr>
          <a:lstStyle/>
          <a:p>
            <a:pPr>
              <a:spcBef>
                <a:spcPct val="50000"/>
              </a:spcBef>
            </a:pPr>
            <a:r>
              <a:rPr lang="en-US" sz="2400">
                <a:solidFill>
                  <a:srgbClr val="008000"/>
                </a:solidFill>
              </a:rPr>
              <a:t>Ôn lại bài và chuẩn bị bài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to="" calcmode="lin" valueType="num">
                                      <p:cBhvr>
                                        <p:cTn id="7" dur="1" fill="hold"/>
                                        <p:tgtEl>
                                          <p:spTgt spid="3174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 calcmode="lin" valueType="num">
                                      <p:cBhvr additive="base">
                                        <p:cTn id="12" dur="500" fill="hold"/>
                                        <p:tgtEl>
                                          <p:spTgt spid="31750"/>
                                        </p:tgtEl>
                                        <p:attrNameLst>
                                          <p:attrName>ppt_x</p:attrName>
                                        </p:attrNameLst>
                                      </p:cBhvr>
                                      <p:tavLst>
                                        <p:tav tm="0">
                                          <p:val>
                                            <p:strVal val="0-#ppt_w/2"/>
                                          </p:val>
                                        </p:tav>
                                        <p:tav tm="100000">
                                          <p:val>
                                            <p:strVal val="#ppt_x"/>
                                          </p:val>
                                        </p:tav>
                                      </p:tavLst>
                                    </p:anim>
                                    <p:anim calcmode="lin" valueType="num">
                                      <p:cBhvr additive="base">
                                        <p:cTn id="13"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1752">
                                            <p:txEl>
                                              <p:pRg st="0" end="0"/>
                                            </p:txEl>
                                          </p:spTgt>
                                        </p:tgtEl>
                                        <p:attrNameLst>
                                          <p:attrName>style.visibility</p:attrName>
                                        </p:attrNameLst>
                                      </p:cBhvr>
                                      <p:to>
                                        <p:strVal val="visible"/>
                                      </p:to>
                                    </p:set>
                                    <p:anim calcmode="lin" valueType="num">
                                      <p:cBhvr additive="base">
                                        <p:cTn id="18" dur="500" fill="hold"/>
                                        <p:tgtEl>
                                          <p:spTgt spid="3175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17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1753"/>
                                        </p:tgtEl>
                                        <p:attrNameLst>
                                          <p:attrName>style.visibility</p:attrName>
                                        </p:attrNameLst>
                                      </p:cBhvr>
                                      <p:to>
                                        <p:strVal val="visible"/>
                                      </p:to>
                                    </p:set>
                                    <p:anim calcmode="lin" valueType="num">
                                      <p:cBhvr>
                                        <p:cTn id="24" dur="500" fill="hold"/>
                                        <p:tgtEl>
                                          <p:spTgt spid="31753"/>
                                        </p:tgtEl>
                                        <p:attrNameLst>
                                          <p:attrName>ppt_w</p:attrName>
                                        </p:attrNameLst>
                                      </p:cBhvr>
                                      <p:tavLst>
                                        <p:tav tm="0">
                                          <p:val>
                                            <p:fltVal val="0"/>
                                          </p:val>
                                        </p:tav>
                                        <p:tav tm="100000">
                                          <p:val>
                                            <p:strVal val="#ppt_w"/>
                                          </p:val>
                                        </p:tav>
                                      </p:tavLst>
                                    </p:anim>
                                    <p:anim calcmode="lin" valueType="num">
                                      <p:cBhvr>
                                        <p:cTn id="25" dur="500" fill="hold"/>
                                        <p:tgtEl>
                                          <p:spTgt spid="31753"/>
                                        </p:tgtEl>
                                        <p:attrNameLst>
                                          <p:attrName>ppt_h</p:attrName>
                                        </p:attrNameLst>
                                      </p:cBhvr>
                                      <p:tavLst>
                                        <p:tav tm="0">
                                          <p:val>
                                            <p:fltVal val="0"/>
                                          </p:val>
                                        </p:tav>
                                        <p:tav tm="100000">
                                          <p:val>
                                            <p:strVal val="#ppt_h"/>
                                          </p:val>
                                        </p:tav>
                                      </p:tavLst>
                                    </p:anim>
                                    <p:animEffect transition="in" filter="fade">
                                      <p:cBhvr>
                                        <p:cTn id="26" dur="500"/>
                                        <p:tgtEl>
                                          <p:spTgt spid="317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1754"/>
                                        </p:tgtEl>
                                        <p:attrNameLst>
                                          <p:attrName>style.visibility</p:attrName>
                                        </p:attrNameLst>
                                      </p:cBhvr>
                                      <p:to>
                                        <p:strVal val="visible"/>
                                      </p:to>
                                    </p:set>
                                    <p:anim calcmode="lin" valueType="num">
                                      <p:cBhvr additive="base">
                                        <p:cTn id="31" dur="1000" fill="hold"/>
                                        <p:tgtEl>
                                          <p:spTgt spid="31754"/>
                                        </p:tgtEl>
                                        <p:attrNameLst>
                                          <p:attrName>ppt_x</p:attrName>
                                        </p:attrNameLst>
                                      </p:cBhvr>
                                      <p:tavLst>
                                        <p:tav tm="0">
                                          <p:val>
                                            <p:strVal val="#ppt_x"/>
                                          </p:val>
                                        </p:tav>
                                        <p:tav tm="100000">
                                          <p:val>
                                            <p:strVal val="#ppt_x"/>
                                          </p:val>
                                        </p:tav>
                                      </p:tavLst>
                                    </p:anim>
                                    <p:anim calcmode="lin" valueType="num">
                                      <p:cBhvr additive="base">
                                        <p:cTn id="32" dur="1000" fill="hold"/>
                                        <p:tgtEl>
                                          <p:spTgt spid="31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p:bldP spid="31753" grpId="0" animBg="1"/>
      <p:bldP spid="317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inh nen La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4" name="WordArt 6"/>
          <p:cNvSpPr>
            <a:spLocks noChangeArrowheads="1" noChangeShapeType="1" noTextEdit="1"/>
          </p:cNvSpPr>
          <p:nvPr/>
        </p:nvSpPr>
        <p:spPr bwMode="auto">
          <a:xfrm>
            <a:off x="228600" y="1295400"/>
            <a:ext cx="8686800" cy="3657600"/>
          </a:xfrm>
          <a:prstGeom prst="rect">
            <a:avLst/>
          </a:prstGeom>
        </p:spPr>
        <p:txBody>
          <a:bodyPr wrap="none" fromWordArt="1">
            <a:prstTxWarp prst="textCanDown">
              <a:avLst>
                <a:gd name="adj" fmla="val 33333"/>
              </a:avLst>
            </a:prstTxWarp>
          </a:bodyPr>
          <a:lstStyle/>
          <a:p>
            <a:pPr algn="ctr"/>
            <a:r>
              <a:rPr lang="en-US" sz="3600" b="1" kern="10">
                <a:ln w="9525">
                  <a:solidFill>
                    <a:srgbClr val="00FF00"/>
                  </a:solidFill>
                  <a:round/>
                  <a:headEnd/>
                  <a:tailEnd/>
                </a:ln>
                <a:solidFill>
                  <a:srgbClr val="3333FF"/>
                </a:solidFill>
                <a:latin typeface="Arial"/>
                <a:cs typeface="Arial"/>
              </a:rPr>
              <a:t>Chào tạm biệt!</a:t>
            </a:r>
          </a:p>
          <a:p>
            <a:pPr algn="ctr"/>
            <a:r>
              <a:rPr lang="en-US" sz="3600" b="1" kern="10">
                <a:ln w="9525">
                  <a:solidFill>
                    <a:srgbClr val="00FF00"/>
                  </a:solidFill>
                  <a:round/>
                  <a:headEnd/>
                  <a:tailEnd/>
                </a:ln>
                <a:solidFill>
                  <a:srgbClr val="3333FF"/>
                </a:solidFill>
                <a:latin typeface="Arial"/>
                <a:cs typeface="Arial"/>
              </a:rPr>
              <a:t>Hẹn gặp các em trong giờ học sau</a:t>
            </a:r>
          </a:p>
        </p:txBody>
      </p:sp>
      <p:pic>
        <p:nvPicPr>
          <p:cNvPr id="20484" name="Picture 7" descr="Hinh dong 1"/>
          <p:cNvPicPr>
            <a:picLocks noChangeAspect="1" noChangeArrowheads="1" noCrop="1"/>
          </p:cNvPicPr>
          <p:nvPr/>
        </p:nvPicPr>
        <p:blipFill>
          <a:blip r:embed="rId3"/>
          <a:srcRect/>
          <a:stretch>
            <a:fillRect/>
          </a:stretch>
        </p:blipFill>
        <p:spPr bwMode="auto">
          <a:xfrm>
            <a:off x="4800600" y="5334000"/>
            <a:ext cx="1600200" cy="1524000"/>
          </a:xfrm>
          <a:prstGeom prst="rect">
            <a:avLst/>
          </a:prstGeom>
          <a:noFill/>
          <a:ln w="9525">
            <a:noFill/>
            <a:miter lim="800000"/>
            <a:headEnd/>
            <a:tailEnd/>
          </a:ln>
        </p:spPr>
      </p:pic>
      <p:pic>
        <p:nvPicPr>
          <p:cNvPr id="20485" name="Picture 8" descr="hinh dongmatcuoi"/>
          <p:cNvPicPr>
            <a:picLocks noChangeAspect="1" noChangeArrowheads="1" noCrop="1"/>
          </p:cNvPicPr>
          <p:nvPr/>
        </p:nvPicPr>
        <p:blipFill>
          <a:blip r:embed="rId4"/>
          <a:srcRect/>
          <a:stretch>
            <a:fillRect/>
          </a:stretch>
        </p:blipFill>
        <p:spPr bwMode="auto">
          <a:xfrm>
            <a:off x="7620000" y="5334000"/>
            <a:ext cx="1524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p:cTn id="7" dur="1000" fill="hold"/>
                                        <p:tgtEl>
                                          <p:spTgt spid="32774"/>
                                        </p:tgtEl>
                                        <p:attrNameLst>
                                          <p:attrName>ppt_x</p:attrName>
                                        </p:attrNameLst>
                                      </p:cBhvr>
                                      <p:tavLst>
                                        <p:tav tm="0">
                                          <p:val>
                                            <p:strVal val="#ppt_x-.2"/>
                                          </p:val>
                                        </p:tav>
                                        <p:tav tm="100000">
                                          <p:val>
                                            <p:strVal val="#ppt_x"/>
                                          </p:val>
                                        </p:tav>
                                      </p:tavLst>
                                    </p:anim>
                                    <p:anim calcmode="lin" valueType="num">
                                      <p:cBhvr>
                                        <p:cTn id="8" dur="1000" fill="hold"/>
                                        <p:tgtEl>
                                          <p:spTgt spid="327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J023"/>
          <p:cNvPicPr>
            <a:picLocks noChangeAspect="1" noChangeArrowheads="1"/>
          </p:cNvPicPr>
          <p:nvPr/>
        </p:nvPicPr>
        <p:blipFill>
          <a:blip r:embed="rId2"/>
          <a:srcRect l="10834" t="5556" r="5833" b="3333"/>
          <a:stretch>
            <a:fillRect/>
          </a:stretch>
        </p:blipFill>
        <p:spPr bwMode="auto">
          <a:xfrm>
            <a:off x="0" y="0"/>
            <a:ext cx="9525000" cy="6858000"/>
          </a:xfrm>
          <a:prstGeom prst="rect">
            <a:avLst/>
          </a:prstGeom>
          <a:noFill/>
          <a:ln w="9525">
            <a:noFill/>
            <a:miter lim="800000"/>
            <a:headEnd/>
            <a:tailEnd/>
          </a:ln>
        </p:spPr>
      </p:pic>
      <p:sp>
        <p:nvSpPr>
          <p:cNvPr id="5123" name="Rectangle 2"/>
          <p:cNvSpPr>
            <a:spLocks noGrp="1" noChangeArrowheads="1"/>
          </p:cNvSpPr>
          <p:nvPr>
            <p:ph type="ctrTitle"/>
          </p:nvPr>
        </p:nvSpPr>
        <p:spPr>
          <a:xfrm>
            <a:off x="304800" y="-762000"/>
            <a:ext cx="8153400" cy="3048000"/>
          </a:xfrm>
        </p:spPr>
        <p:txBody>
          <a:bodyPr/>
          <a:lstStyle/>
          <a:p>
            <a:pPr eaLnBrk="1" hangingPunct="1"/>
            <a:r>
              <a:rPr lang="en-US" sz="4000" b="1" smtClean="0">
                <a:solidFill>
                  <a:schemeClr val="tx1"/>
                </a:solidFill>
              </a:rPr>
              <a:t/>
            </a:r>
            <a:br>
              <a:rPr lang="en-US" sz="4000" b="1" smtClean="0">
                <a:solidFill>
                  <a:schemeClr val="tx1"/>
                </a:solidFill>
              </a:rPr>
            </a:br>
            <a:r>
              <a:rPr lang="en-US" sz="4000" b="1" smtClean="0">
                <a:solidFill>
                  <a:schemeClr val="tx1"/>
                </a:solidFill>
              </a:rPr>
              <a:t>khoa học</a:t>
            </a:r>
            <a:r>
              <a:rPr lang="en-US" sz="4000" smtClean="0"/>
              <a:t> </a:t>
            </a:r>
          </a:p>
        </p:txBody>
      </p:sp>
      <p:sp>
        <p:nvSpPr>
          <p:cNvPr id="2051" name="Rectangle 3"/>
          <p:cNvSpPr>
            <a:spLocks noGrp="1" noChangeArrowheads="1"/>
          </p:cNvSpPr>
          <p:nvPr>
            <p:ph type="subTitle" idx="1"/>
          </p:nvPr>
        </p:nvSpPr>
        <p:spPr>
          <a:xfrm>
            <a:off x="914400" y="1828800"/>
            <a:ext cx="7696200" cy="609600"/>
          </a:xfrm>
        </p:spPr>
        <p:txBody>
          <a:bodyPr/>
          <a:lstStyle/>
          <a:p>
            <a:pPr algn="l" eaLnBrk="1" hangingPunct="1"/>
            <a:r>
              <a:rPr lang="en-US" sz="4000" b="1" smtClean="0"/>
              <a:t>1) Kiểm tra bài cũ</a:t>
            </a:r>
            <a:r>
              <a:rPr lang="en-US" sz="4000" smtClean="0"/>
              <a:t>:</a:t>
            </a:r>
          </a:p>
        </p:txBody>
      </p:sp>
      <p:sp>
        <p:nvSpPr>
          <p:cNvPr id="2052" name="Text Box 4"/>
          <p:cNvSpPr txBox="1">
            <a:spLocks noChangeArrowheads="1"/>
          </p:cNvSpPr>
          <p:nvPr/>
        </p:nvSpPr>
        <p:spPr bwMode="auto">
          <a:xfrm>
            <a:off x="1600200" y="2743200"/>
            <a:ext cx="7543800" cy="1311275"/>
          </a:xfrm>
          <a:prstGeom prst="rect">
            <a:avLst/>
          </a:prstGeom>
          <a:noFill/>
          <a:ln w="9525">
            <a:noFill/>
            <a:miter lim="800000"/>
            <a:headEnd/>
            <a:tailEnd/>
          </a:ln>
        </p:spPr>
        <p:txBody>
          <a:bodyPr>
            <a:spAutoFit/>
          </a:bodyPr>
          <a:lstStyle/>
          <a:p>
            <a:pPr>
              <a:spcBef>
                <a:spcPct val="50000"/>
              </a:spcBef>
            </a:pPr>
            <a:r>
              <a:rPr lang="en-US" sz="4000" b="1">
                <a:solidFill>
                  <a:srgbClr val="FF0066"/>
                </a:solidFill>
              </a:rPr>
              <a:t>Thái độ đối với người nhiễm HIV/AIDS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5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05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1000" fill="hold"/>
                                        <p:tgtEl>
                                          <p:spTgt spid="20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2"/>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2"/>
                                        </p:tgtEl>
                                        <p:attrNameLst>
                                          <p:attrName>ppt_y</p:attrName>
                                        </p:attrNameLst>
                                      </p:cBhvr>
                                      <p:tavLst>
                                        <p:tav tm="0">
                                          <p:val>
                                            <p:strVal val="#ppt_y"/>
                                          </p:val>
                                        </p:tav>
                                        <p:tav tm="100000">
                                          <p:val>
                                            <p:strVal val="#ppt_y"/>
                                          </p:val>
                                        </p:tav>
                                      </p:tavLst>
                                    </p:anim>
                                    <p:animEffect transition="in" filter="fade">
                                      <p:cBhvr>
                                        <p:cTn id="18"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FFFF"/>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74638"/>
            <a:ext cx="8763000" cy="1143000"/>
          </a:xfrm>
        </p:spPr>
        <p:txBody>
          <a:bodyPr/>
          <a:lstStyle/>
          <a:p>
            <a:pPr algn="l" eaLnBrk="1" hangingPunct="1"/>
            <a:r>
              <a:rPr lang="en-US" sz="3600" smtClean="0"/>
              <a:t>* </a:t>
            </a:r>
            <a:r>
              <a:rPr lang="en-US" sz="4000" smtClean="0">
                <a:solidFill>
                  <a:srgbClr val="FF0066"/>
                </a:solidFill>
              </a:rPr>
              <a:t>Khoanh vào chữ cái trước câu trả lời đúng nhất</a:t>
            </a:r>
          </a:p>
        </p:txBody>
      </p:sp>
      <p:sp>
        <p:nvSpPr>
          <p:cNvPr id="9219" name="Rectangle 3"/>
          <p:cNvSpPr>
            <a:spLocks noGrp="1" noChangeArrowheads="1"/>
          </p:cNvSpPr>
          <p:nvPr>
            <p:ph type="body" idx="1"/>
          </p:nvPr>
        </p:nvSpPr>
        <p:spPr>
          <a:xfrm>
            <a:off x="152400" y="1600200"/>
            <a:ext cx="8839200" cy="1600200"/>
          </a:xfrm>
        </p:spPr>
        <p:txBody>
          <a:bodyPr/>
          <a:lstStyle/>
          <a:p>
            <a:pPr eaLnBrk="1" hangingPunct="1">
              <a:lnSpc>
                <a:spcPct val="90000"/>
              </a:lnSpc>
              <a:buFontTx/>
              <a:buNone/>
            </a:pPr>
            <a:r>
              <a:rPr lang="en-US" sz="2800" b="1" smtClean="0"/>
              <a:t>1) </a:t>
            </a:r>
            <a:r>
              <a:rPr lang="en-US" sz="3600" b="1" smtClean="0"/>
              <a:t>Các bạn ở hình 1,3 SGK/36,37 đã có thái độ như thế nào đối với người nhiễm HIV và gia đình của họ?</a:t>
            </a:r>
          </a:p>
        </p:txBody>
      </p:sp>
      <p:sp>
        <p:nvSpPr>
          <p:cNvPr id="9220" name="Text Box 4"/>
          <p:cNvSpPr txBox="1">
            <a:spLocks noChangeArrowheads="1"/>
          </p:cNvSpPr>
          <p:nvPr/>
        </p:nvSpPr>
        <p:spPr bwMode="auto">
          <a:xfrm>
            <a:off x="609600" y="3505200"/>
            <a:ext cx="7086600" cy="641350"/>
          </a:xfrm>
          <a:prstGeom prst="rect">
            <a:avLst/>
          </a:prstGeom>
          <a:noFill/>
          <a:ln w="9525">
            <a:noFill/>
            <a:miter lim="800000"/>
            <a:headEnd/>
            <a:tailEnd/>
          </a:ln>
        </p:spPr>
        <p:txBody>
          <a:bodyPr>
            <a:spAutoFit/>
          </a:bodyPr>
          <a:lstStyle/>
          <a:p>
            <a:pPr>
              <a:spcBef>
                <a:spcPct val="50000"/>
              </a:spcBef>
            </a:pPr>
            <a:r>
              <a:rPr lang="en-US" sz="3600"/>
              <a:t>a) Thông cảm, hỗ trợ, động viên.</a:t>
            </a:r>
          </a:p>
        </p:txBody>
      </p:sp>
      <p:sp>
        <p:nvSpPr>
          <p:cNvPr id="9221" name="Text Box 5"/>
          <p:cNvSpPr txBox="1">
            <a:spLocks noChangeArrowheads="1"/>
          </p:cNvSpPr>
          <p:nvPr/>
        </p:nvSpPr>
        <p:spPr bwMode="auto">
          <a:xfrm>
            <a:off x="685800" y="4495800"/>
            <a:ext cx="7696200" cy="579438"/>
          </a:xfrm>
          <a:prstGeom prst="rect">
            <a:avLst/>
          </a:prstGeom>
          <a:noFill/>
          <a:ln w="9525">
            <a:noFill/>
            <a:miter lim="800000"/>
            <a:headEnd/>
            <a:tailEnd/>
          </a:ln>
        </p:spPr>
        <p:txBody>
          <a:bodyPr>
            <a:spAutoFit/>
          </a:bodyPr>
          <a:lstStyle/>
          <a:p>
            <a:pPr>
              <a:spcBef>
                <a:spcPct val="50000"/>
              </a:spcBef>
            </a:pPr>
            <a:r>
              <a:rPr lang="en-US" sz="3200"/>
              <a:t>b) Cùng chơi, không xa lánh.</a:t>
            </a:r>
          </a:p>
        </p:txBody>
      </p:sp>
      <p:sp>
        <p:nvSpPr>
          <p:cNvPr id="9222" name="Text Box 6"/>
          <p:cNvSpPr txBox="1">
            <a:spLocks noChangeArrowheads="1"/>
          </p:cNvSpPr>
          <p:nvPr/>
        </p:nvSpPr>
        <p:spPr bwMode="auto">
          <a:xfrm>
            <a:off x="609600" y="5257800"/>
            <a:ext cx="3810000" cy="579438"/>
          </a:xfrm>
          <a:prstGeom prst="rect">
            <a:avLst/>
          </a:prstGeom>
          <a:noFill/>
          <a:ln w="9525">
            <a:noFill/>
            <a:miter lim="800000"/>
            <a:headEnd/>
            <a:tailEnd/>
          </a:ln>
        </p:spPr>
        <p:txBody>
          <a:bodyPr>
            <a:spAutoFit/>
          </a:bodyPr>
          <a:lstStyle/>
          <a:p>
            <a:pPr>
              <a:spcBef>
                <a:spcPct val="50000"/>
              </a:spcBef>
            </a:pPr>
            <a:r>
              <a:rPr lang="en-US" sz="3200"/>
              <a:t>c) Cả hai ý trên</a:t>
            </a:r>
          </a:p>
        </p:txBody>
      </p:sp>
      <p:sp>
        <p:nvSpPr>
          <p:cNvPr id="9224" name="Text Box 8"/>
          <p:cNvSpPr txBox="1">
            <a:spLocks noChangeArrowheads="1"/>
          </p:cNvSpPr>
          <p:nvPr/>
        </p:nvSpPr>
        <p:spPr bwMode="auto">
          <a:xfrm>
            <a:off x="609600" y="5257800"/>
            <a:ext cx="4114800" cy="579438"/>
          </a:xfrm>
          <a:prstGeom prst="rect">
            <a:avLst/>
          </a:prstGeom>
          <a:noFill/>
          <a:ln w="9525">
            <a:noFill/>
            <a:miter lim="800000"/>
            <a:headEnd/>
            <a:tailEnd/>
          </a:ln>
        </p:spPr>
        <p:txBody>
          <a:bodyPr>
            <a:spAutoFit/>
          </a:bodyPr>
          <a:lstStyle/>
          <a:p>
            <a:pPr>
              <a:spcBef>
                <a:spcPct val="50000"/>
              </a:spcBef>
            </a:pPr>
            <a:r>
              <a:rPr lang="en-US" sz="3200">
                <a:solidFill>
                  <a:srgbClr val="FF0066"/>
                </a:solidFill>
              </a:rPr>
              <a:t>c) Cả hai ý trên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21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92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animEffect transition="in" filter="fade">
                                      <p:cBhvr>
                                        <p:cTn id="15" dur="1000"/>
                                        <p:tgtEl>
                                          <p:spTgt spid="9220">
                                            <p:txEl>
                                              <p:pRg st="0" end="0"/>
                                            </p:txEl>
                                          </p:spTgt>
                                        </p:tgtEl>
                                      </p:cBhvr>
                                    </p:animEffect>
                                    <p:anim calcmode="lin" valueType="num">
                                      <p:cBhvr>
                                        <p:cTn id="16"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22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22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9221">
                                            <p:txEl>
                                              <p:pRg st="0" end="0"/>
                                            </p:txEl>
                                          </p:spTgt>
                                        </p:tgtEl>
                                        <p:attrNameLst>
                                          <p:attrName>style.visibility</p:attrName>
                                        </p:attrNameLst>
                                      </p:cBhvr>
                                      <p:to>
                                        <p:strVal val="visible"/>
                                      </p:to>
                                    </p:set>
                                    <p:animEffect transition="in" filter="fade">
                                      <p:cBhvr>
                                        <p:cTn id="23" dur="1000"/>
                                        <p:tgtEl>
                                          <p:spTgt spid="9221">
                                            <p:txEl>
                                              <p:pRg st="0" end="0"/>
                                            </p:txEl>
                                          </p:spTgt>
                                        </p:tgtEl>
                                      </p:cBhvr>
                                    </p:animEffect>
                                    <p:anim calcmode="lin" valueType="num">
                                      <p:cBhvr>
                                        <p:cTn id="24" dur="1000" fill="hold"/>
                                        <p:tgtEl>
                                          <p:spTgt spid="9221">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221">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22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9222">
                                            <p:txEl>
                                              <p:pRg st="0" end="0"/>
                                            </p:txEl>
                                          </p:spTgt>
                                        </p:tgtEl>
                                        <p:attrNameLst>
                                          <p:attrName>style.visibility</p:attrName>
                                        </p:attrNameLst>
                                      </p:cBhvr>
                                      <p:to>
                                        <p:strVal val="visible"/>
                                      </p:to>
                                    </p:set>
                                    <p:anim calcmode="lin" valueType="num">
                                      <p:cBhvr>
                                        <p:cTn id="31" dur="1000" fill="hold"/>
                                        <p:tgtEl>
                                          <p:spTgt spid="922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922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9222">
                                            <p:txEl>
                                              <p:pRg st="0" end="0"/>
                                            </p:txEl>
                                          </p:spTgt>
                                        </p:tgtEl>
                                        <p:attrNameLst>
                                          <p:attrName>ppt_y</p:attrName>
                                        </p:attrNameLst>
                                      </p:cBhvr>
                                      <p:tavLst>
                                        <p:tav tm="0">
                                          <p:val>
                                            <p:strVal val="#ppt_y"/>
                                          </p:val>
                                        </p:tav>
                                        <p:tav tm="100000">
                                          <p:val>
                                            <p:strVal val="#ppt_y"/>
                                          </p:val>
                                        </p:tav>
                                      </p:tavLst>
                                    </p:anim>
                                    <p:animEffect transition="in" filter="fade">
                                      <p:cBhvr>
                                        <p:cTn id="34" dur="1000"/>
                                        <p:tgtEl>
                                          <p:spTgt spid="9222">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9224">
                                            <p:txEl>
                                              <p:pRg st="0" end="0"/>
                                            </p:txEl>
                                          </p:spTgt>
                                        </p:tgtEl>
                                        <p:attrNameLst>
                                          <p:attrName>style.visibility</p:attrName>
                                        </p:attrNameLst>
                                      </p:cBhvr>
                                      <p:to>
                                        <p:strVal val="visible"/>
                                      </p:to>
                                    </p:set>
                                    <p:anim calcmode="lin" valueType="num">
                                      <p:cBhvr>
                                        <p:cTn id="39" dur="1000" fill="hold"/>
                                        <p:tgtEl>
                                          <p:spTgt spid="922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922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9224">
                                            <p:txEl>
                                              <p:pRg st="0" end="0"/>
                                            </p:txEl>
                                          </p:spTgt>
                                        </p:tgtEl>
                                        <p:attrNameLst>
                                          <p:attrName>ppt_y</p:attrName>
                                        </p:attrNameLst>
                                      </p:cBhvr>
                                      <p:tavLst>
                                        <p:tav tm="0">
                                          <p:val>
                                            <p:strVal val="#ppt_y"/>
                                          </p:val>
                                        </p:tav>
                                        <p:tav tm="100000">
                                          <p:val>
                                            <p:strVal val="#ppt_y"/>
                                          </p:val>
                                        </p:tav>
                                      </p:tavLst>
                                    </p:anim>
                                    <p:animEffect transition="in" filter="fade">
                                      <p:cBhvr>
                                        <p:cTn id="42" dur="1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folHlink"/>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algn="l" eaLnBrk="1" hangingPunct="1"/>
            <a:r>
              <a:rPr lang="en-US" sz="3200" smtClean="0"/>
              <a:t>* </a:t>
            </a:r>
            <a:r>
              <a:rPr lang="en-US" sz="3200" smtClean="0">
                <a:solidFill>
                  <a:srgbClr val="FF0066"/>
                </a:solidFill>
              </a:rPr>
              <a:t>Khoanh vào</a:t>
            </a:r>
            <a:r>
              <a:rPr lang="en-US" sz="3600" smtClean="0">
                <a:solidFill>
                  <a:srgbClr val="FF0066"/>
                </a:solidFill>
              </a:rPr>
              <a:t> chữ cái trước câu trả lời đúng nhất</a:t>
            </a:r>
          </a:p>
        </p:txBody>
      </p:sp>
      <p:sp>
        <p:nvSpPr>
          <p:cNvPr id="10243" name="Rectangle 3"/>
          <p:cNvSpPr>
            <a:spLocks noGrp="1" noChangeArrowheads="1"/>
          </p:cNvSpPr>
          <p:nvPr>
            <p:ph type="body" idx="1"/>
          </p:nvPr>
        </p:nvSpPr>
        <p:spPr>
          <a:xfrm>
            <a:off x="0" y="1295400"/>
            <a:ext cx="9144000" cy="1066800"/>
          </a:xfrm>
        </p:spPr>
        <p:txBody>
          <a:bodyPr/>
          <a:lstStyle/>
          <a:p>
            <a:pPr eaLnBrk="1" hangingPunct="1">
              <a:buFontTx/>
              <a:buNone/>
            </a:pPr>
            <a:r>
              <a:rPr lang="en-US" sz="2800" smtClean="0"/>
              <a:t>2) </a:t>
            </a:r>
            <a:r>
              <a:rPr lang="en-US" sz="2800" b="1" smtClean="0"/>
              <a:t>Theo bạn, trẻ em có thể tham gia phòng tránh HIV/AIDS như thế nào?</a:t>
            </a:r>
            <a:r>
              <a:rPr lang="en-US" sz="2800" smtClean="0"/>
              <a:t> </a:t>
            </a:r>
          </a:p>
        </p:txBody>
      </p:sp>
      <p:sp>
        <p:nvSpPr>
          <p:cNvPr id="10244" name="Text Box 4"/>
          <p:cNvSpPr txBox="1">
            <a:spLocks noChangeArrowheads="1"/>
          </p:cNvSpPr>
          <p:nvPr/>
        </p:nvSpPr>
        <p:spPr bwMode="auto">
          <a:xfrm>
            <a:off x="0" y="2362200"/>
            <a:ext cx="8686800" cy="954088"/>
          </a:xfrm>
          <a:prstGeom prst="rect">
            <a:avLst/>
          </a:prstGeom>
          <a:noFill/>
          <a:ln w="9525">
            <a:noFill/>
            <a:miter lim="800000"/>
            <a:headEnd/>
            <a:tailEnd/>
          </a:ln>
        </p:spPr>
        <p:txBody>
          <a:bodyPr>
            <a:spAutoFit/>
          </a:bodyPr>
          <a:lstStyle/>
          <a:p>
            <a:pPr>
              <a:spcBef>
                <a:spcPct val="50000"/>
              </a:spcBef>
            </a:pPr>
            <a:r>
              <a:rPr lang="en-US" sz="2800"/>
              <a:t>a) Tìm hiểu, học tập về các đường lây nhiễm và có cách phòng tránh HIV?AIDS</a:t>
            </a:r>
          </a:p>
        </p:txBody>
      </p:sp>
      <p:sp>
        <p:nvSpPr>
          <p:cNvPr id="7173" name="Text Box 5"/>
          <p:cNvSpPr txBox="1">
            <a:spLocks noChangeArrowheads="1"/>
          </p:cNvSpPr>
          <p:nvPr/>
        </p:nvSpPr>
        <p:spPr bwMode="auto">
          <a:xfrm>
            <a:off x="838200" y="4191000"/>
            <a:ext cx="75438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0246" name="Text Box 6"/>
          <p:cNvSpPr txBox="1">
            <a:spLocks noChangeArrowheads="1"/>
          </p:cNvSpPr>
          <p:nvPr/>
        </p:nvSpPr>
        <p:spPr bwMode="auto">
          <a:xfrm>
            <a:off x="0" y="3352800"/>
            <a:ext cx="9144000" cy="1384300"/>
          </a:xfrm>
          <a:prstGeom prst="rect">
            <a:avLst/>
          </a:prstGeom>
          <a:noFill/>
          <a:ln w="9525">
            <a:noFill/>
            <a:miter lim="800000"/>
            <a:headEnd/>
            <a:tailEnd/>
          </a:ln>
        </p:spPr>
        <p:txBody>
          <a:bodyPr>
            <a:spAutoFit/>
          </a:bodyPr>
          <a:lstStyle/>
          <a:p>
            <a:pPr>
              <a:spcBef>
                <a:spcPct val="50000"/>
              </a:spcBef>
            </a:pPr>
            <a:r>
              <a:rPr lang="en-US" sz="2800"/>
              <a:t>b) Chủ động phòng tránh, ý thức được các nguy cơ lây nhiễm HIV và có hành vi tự bảo vệ trước các nguy cơ đó.</a:t>
            </a:r>
          </a:p>
        </p:txBody>
      </p:sp>
      <p:sp>
        <p:nvSpPr>
          <p:cNvPr id="10247" name="Text Box 7"/>
          <p:cNvSpPr txBox="1">
            <a:spLocks noChangeArrowheads="1"/>
          </p:cNvSpPr>
          <p:nvPr/>
        </p:nvSpPr>
        <p:spPr bwMode="auto">
          <a:xfrm>
            <a:off x="0" y="4800600"/>
            <a:ext cx="8991600" cy="523875"/>
          </a:xfrm>
          <a:prstGeom prst="rect">
            <a:avLst/>
          </a:prstGeom>
          <a:noFill/>
          <a:ln w="9525">
            <a:noFill/>
            <a:miter lim="800000"/>
            <a:headEnd/>
            <a:tailEnd/>
          </a:ln>
        </p:spPr>
        <p:txBody>
          <a:bodyPr>
            <a:spAutoFit/>
          </a:bodyPr>
          <a:lstStyle/>
          <a:p>
            <a:pPr>
              <a:spcBef>
                <a:spcPct val="50000"/>
              </a:spcBef>
            </a:pPr>
            <a:r>
              <a:rPr lang="en-US" sz="2800"/>
              <a:t>c) Hướng dẫn bạn bè cùng phòng tránh.</a:t>
            </a:r>
          </a:p>
        </p:txBody>
      </p:sp>
      <p:sp>
        <p:nvSpPr>
          <p:cNvPr id="10248" name="Text Box 8"/>
          <p:cNvSpPr txBox="1">
            <a:spLocks noChangeArrowheads="1"/>
          </p:cNvSpPr>
          <p:nvPr/>
        </p:nvSpPr>
        <p:spPr bwMode="auto">
          <a:xfrm>
            <a:off x="0" y="5334000"/>
            <a:ext cx="7086600" cy="523875"/>
          </a:xfrm>
          <a:prstGeom prst="rect">
            <a:avLst/>
          </a:prstGeom>
          <a:noFill/>
          <a:ln w="9525">
            <a:noFill/>
            <a:miter lim="800000"/>
            <a:headEnd/>
            <a:tailEnd/>
          </a:ln>
        </p:spPr>
        <p:txBody>
          <a:bodyPr>
            <a:spAutoFit/>
          </a:bodyPr>
          <a:lstStyle/>
          <a:p>
            <a:pPr>
              <a:spcBef>
                <a:spcPct val="50000"/>
              </a:spcBef>
            </a:pPr>
            <a:r>
              <a:rPr lang="en-US" sz="2800"/>
              <a:t>d) Thực hiện tất cả các điều trên.</a:t>
            </a:r>
          </a:p>
        </p:txBody>
      </p:sp>
      <p:sp>
        <p:nvSpPr>
          <p:cNvPr id="10250" name="Text Box 10"/>
          <p:cNvSpPr txBox="1">
            <a:spLocks noChangeArrowheads="1"/>
          </p:cNvSpPr>
          <p:nvPr/>
        </p:nvSpPr>
        <p:spPr bwMode="auto">
          <a:xfrm>
            <a:off x="0" y="5334000"/>
            <a:ext cx="7696200" cy="1169988"/>
          </a:xfrm>
          <a:prstGeom prst="rect">
            <a:avLst/>
          </a:prstGeom>
          <a:noFill/>
          <a:ln w="9525">
            <a:noFill/>
            <a:miter lim="800000"/>
            <a:headEnd/>
            <a:tailEnd/>
          </a:ln>
        </p:spPr>
        <p:txBody>
          <a:bodyPr>
            <a:spAutoFit/>
          </a:bodyPr>
          <a:lstStyle/>
          <a:p>
            <a:pPr>
              <a:spcBef>
                <a:spcPct val="50000"/>
              </a:spcBef>
            </a:pPr>
            <a:r>
              <a:rPr lang="en-US" sz="2800">
                <a:solidFill>
                  <a:srgbClr val="FF0066"/>
                </a:solidFill>
              </a:rPr>
              <a:t>d) Thực hiện tất cả các điều trên.</a:t>
            </a:r>
          </a:p>
          <a:p>
            <a:pPr>
              <a:spcBef>
                <a:spcPct val="50000"/>
              </a:spcBef>
            </a:pPr>
            <a:endParaRPr lang="en-US" sz="280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1000"/>
                                        <p:tgtEl>
                                          <p:spTgt spid="10244"/>
                                        </p:tgtEl>
                                      </p:cBhvr>
                                    </p:animEffect>
                                    <p:anim calcmode="lin" valueType="num">
                                      <p:cBhvr>
                                        <p:cTn id="14" dur="1000" fill="hold"/>
                                        <p:tgtEl>
                                          <p:spTgt spid="10244"/>
                                        </p:tgtEl>
                                        <p:attrNameLst>
                                          <p:attrName>ppt_x</p:attrName>
                                        </p:attrNameLst>
                                      </p:cBhvr>
                                      <p:tavLst>
                                        <p:tav tm="0">
                                          <p:val>
                                            <p:strVal val="#ppt_x"/>
                                          </p:val>
                                        </p:tav>
                                        <p:tav tm="100000">
                                          <p:val>
                                            <p:strVal val="#ppt_x"/>
                                          </p:val>
                                        </p:tav>
                                      </p:tavLst>
                                    </p:anim>
                                    <p:anim calcmode="lin" valueType="num">
                                      <p:cBhvr>
                                        <p:cTn id="15" dur="900" decel="100000" fill="hold"/>
                                        <p:tgtEl>
                                          <p:spTgt spid="1024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244"/>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10246">
                                            <p:txEl>
                                              <p:pRg st="0" end="0"/>
                                            </p:txEl>
                                          </p:spTgt>
                                        </p:tgtEl>
                                        <p:attrNameLst>
                                          <p:attrName>style.visibility</p:attrName>
                                        </p:attrNameLst>
                                      </p:cBhvr>
                                      <p:to>
                                        <p:strVal val="visible"/>
                                      </p:to>
                                    </p:set>
                                    <p:anim calcmode="lin" valueType="num">
                                      <p:cBhvr>
                                        <p:cTn id="21" dur="1000" fill="hold"/>
                                        <p:tgtEl>
                                          <p:spTgt spid="1024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024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0246">
                                            <p:txEl>
                                              <p:pRg st="0" end="0"/>
                                            </p:txEl>
                                          </p:spTgt>
                                        </p:tgtEl>
                                        <p:attrNameLst>
                                          <p:attrName>ppt_y</p:attrName>
                                        </p:attrNameLst>
                                      </p:cBhvr>
                                      <p:tavLst>
                                        <p:tav tm="0">
                                          <p:val>
                                            <p:strVal val="#ppt_y"/>
                                          </p:val>
                                        </p:tav>
                                        <p:tav tm="100000">
                                          <p:val>
                                            <p:strVal val="#ppt_y"/>
                                          </p:val>
                                        </p:tav>
                                      </p:tavLst>
                                    </p:anim>
                                    <p:animEffect transition="in" filter="fade">
                                      <p:cBhvr>
                                        <p:cTn id="24" dur="1000"/>
                                        <p:tgtEl>
                                          <p:spTgt spid="1024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10247">
                                            <p:txEl>
                                              <p:pRg st="0" end="0"/>
                                            </p:txEl>
                                          </p:spTgt>
                                        </p:tgtEl>
                                        <p:attrNameLst>
                                          <p:attrName>style.visibility</p:attrName>
                                        </p:attrNameLst>
                                      </p:cBhvr>
                                      <p:to>
                                        <p:strVal val="visible"/>
                                      </p:to>
                                    </p:set>
                                    <p:anim calcmode="lin" valueType="num">
                                      <p:cBhvr>
                                        <p:cTn id="29" dur="1000" fill="hold"/>
                                        <p:tgtEl>
                                          <p:spTgt spid="1024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024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0247">
                                            <p:txEl>
                                              <p:pRg st="0" end="0"/>
                                            </p:txEl>
                                          </p:spTgt>
                                        </p:tgtEl>
                                        <p:attrNameLst>
                                          <p:attrName>ppt_y</p:attrName>
                                        </p:attrNameLst>
                                      </p:cBhvr>
                                      <p:tavLst>
                                        <p:tav tm="0">
                                          <p:val>
                                            <p:strVal val="#ppt_y"/>
                                          </p:val>
                                        </p:tav>
                                        <p:tav tm="100000">
                                          <p:val>
                                            <p:strVal val="#ppt_y"/>
                                          </p:val>
                                        </p:tav>
                                      </p:tavLst>
                                    </p:anim>
                                    <p:animEffect transition="in" filter="fade">
                                      <p:cBhvr>
                                        <p:cTn id="32" dur="1000"/>
                                        <p:tgtEl>
                                          <p:spTgt spid="1024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8" presetClass="entr" presetSubtype="0" accel="50000" fill="hold" nodeType="clickEffect">
                                  <p:stCondLst>
                                    <p:cond delay="0"/>
                                  </p:stCondLst>
                                  <p:childTnLst>
                                    <p:set>
                                      <p:cBhvr>
                                        <p:cTn id="36" dur="1" fill="hold">
                                          <p:stCondLst>
                                            <p:cond delay="0"/>
                                          </p:stCondLst>
                                        </p:cTn>
                                        <p:tgtEl>
                                          <p:spTgt spid="10248">
                                            <p:txEl>
                                              <p:pRg st="0" end="0"/>
                                            </p:txEl>
                                          </p:spTgt>
                                        </p:tgtEl>
                                        <p:attrNameLst>
                                          <p:attrName>style.visibility</p:attrName>
                                        </p:attrNameLst>
                                      </p:cBhvr>
                                      <p:to>
                                        <p:strVal val="visible"/>
                                      </p:to>
                                    </p:set>
                                    <p:anim calcmode="lin" valueType="num">
                                      <p:cBhvr>
                                        <p:cTn id="37" dur="1000" fill="hold"/>
                                        <p:tgtEl>
                                          <p:spTgt spid="1024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1024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10248">
                                            <p:txEl>
                                              <p:pRg st="0" end="0"/>
                                            </p:txEl>
                                          </p:spTgt>
                                        </p:tgtEl>
                                        <p:attrNameLst>
                                          <p:attrName>ppt_y</p:attrName>
                                        </p:attrNameLst>
                                      </p:cBhvr>
                                      <p:tavLst>
                                        <p:tav tm="0">
                                          <p:val>
                                            <p:strVal val="#ppt_y"/>
                                          </p:val>
                                        </p:tav>
                                        <p:tav tm="100000">
                                          <p:val>
                                            <p:strVal val="#ppt_y"/>
                                          </p:val>
                                        </p:tav>
                                      </p:tavLst>
                                    </p:anim>
                                    <p:animEffect transition="in" filter="fade">
                                      <p:cBhvr>
                                        <p:cTn id="40" dur="1000"/>
                                        <p:tgtEl>
                                          <p:spTgt spid="10248">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8" presetClass="entr" presetSubtype="0" accel="50000" fill="hold" grpId="0" nodeType="clickEffect">
                                  <p:stCondLst>
                                    <p:cond delay="0"/>
                                  </p:stCondLst>
                                  <p:childTnLst>
                                    <p:set>
                                      <p:cBhvr>
                                        <p:cTn id="44" dur="1" fill="hold">
                                          <p:stCondLst>
                                            <p:cond delay="0"/>
                                          </p:stCondLst>
                                        </p:cTn>
                                        <p:tgtEl>
                                          <p:spTgt spid="10250"/>
                                        </p:tgtEl>
                                        <p:attrNameLst>
                                          <p:attrName>style.visibility</p:attrName>
                                        </p:attrNameLst>
                                      </p:cBhvr>
                                      <p:to>
                                        <p:strVal val="visible"/>
                                      </p:to>
                                    </p:set>
                                    <p:anim calcmode="lin" valueType="num">
                                      <p:cBhvr>
                                        <p:cTn id="45" dur="1000" fill="hold"/>
                                        <p:tgtEl>
                                          <p:spTgt spid="102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10250"/>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10250"/>
                                        </p:tgtEl>
                                        <p:attrNameLst>
                                          <p:attrName>ppt_y</p:attrName>
                                        </p:attrNameLst>
                                      </p:cBhvr>
                                      <p:tavLst>
                                        <p:tav tm="0">
                                          <p:val>
                                            <p:strVal val="#ppt_y"/>
                                          </p:val>
                                        </p:tav>
                                        <p:tav tm="100000">
                                          <p:val>
                                            <p:strVal val="#ppt_y"/>
                                          </p:val>
                                        </p:tav>
                                      </p:tavLst>
                                    </p:anim>
                                    <p:animEffect transition="in" filter="fade">
                                      <p:cBhvr>
                                        <p:cTn id="48" dur="1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folHlink"/>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52400"/>
            <a:ext cx="8991600" cy="838200"/>
          </a:xfrm>
        </p:spPr>
        <p:txBody>
          <a:bodyPr/>
          <a:lstStyle/>
          <a:p>
            <a:pPr eaLnBrk="1" hangingPunct="1"/>
            <a:r>
              <a:rPr lang="en-US" sz="2800" b="1" smtClean="0"/>
              <a:t/>
            </a:r>
            <a:br>
              <a:rPr lang="en-US" sz="2800" b="1" smtClean="0"/>
            </a:br>
            <a:r>
              <a:rPr lang="en-US" sz="2800" b="1" smtClean="0"/>
              <a:t>khoa học</a:t>
            </a:r>
            <a:br>
              <a:rPr lang="en-US" sz="2800" b="1" smtClean="0"/>
            </a:br>
            <a:endParaRPr lang="en-US" sz="2800" b="1" smtClean="0">
              <a:solidFill>
                <a:srgbClr val="FF0066"/>
              </a:solidFill>
            </a:endParaRPr>
          </a:p>
        </p:txBody>
      </p:sp>
      <p:sp>
        <p:nvSpPr>
          <p:cNvPr id="8195" name="Rectangle 3"/>
          <p:cNvSpPr>
            <a:spLocks noGrp="1" noChangeArrowheads="1"/>
          </p:cNvSpPr>
          <p:nvPr>
            <p:ph type="body" idx="1"/>
          </p:nvPr>
        </p:nvSpPr>
        <p:spPr>
          <a:xfrm>
            <a:off x="457200" y="1905000"/>
            <a:ext cx="8229600" cy="685800"/>
          </a:xfrm>
        </p:spPr>
        <p:txBody>
          <a:bodyPr/>
          <a:lstStyle/>
          <a:p>
            <a:pPr eaLnBrk="1" hangingPunct="1">
              <a:buFontTx/>
              <a:buNone/>
            </a:pPr>
            <a:r>
              <a:rPr lang="en-US" sz="3600" smtClean="0">
                <a:solidFill>
                  <a:schemeClr val="hlink"/>
                </a:solidFill>
              </a:rPr>
              <a:t>2) Bài mới</a:t>
            </a:r>
          </a:p>
        </p:txBody>
      </p:sp>
      <p:sp>
        <p:nvSpPr>
          <p:cNvPr id="11268" name="Text Box 4"/>
          <p:cNvSpPr txBox="1">
            <a:spLocks noChangeArrowheads="1"/>
          </p:cNvSpPr>
          <p:nvPr/>
        </p:nvSpPr>
        <p:spPr bwMode="auto">
          <a:xfrm>
            <a:off x="228600" y="2590800"/>
            <a:ext cx="8686800" cy="646113"/>
          </a:xfrm>
          <a:prstGeom prst="rect">
            <a:avLst/>
          </a:prstGeom>
          <a:noFill/>
          <a:ln w="9525">
            <a:noFill/>
            <a:miter lim="800000"/>
            <a:headEnd/>
            <a:tailEnd/>
          </a:ln>
        </p:spPr>
        <p:txBody>
          <a:bodyPr>
            <a:spAutoFit/>
          </a:bodyPr>
          <a:lstStyle/>
          <a:p>
            <a:pPr>
              <a:spcBef>
                <a:spcPct val="50000"/>
              </a:spcBef>
            </a:pPr>
            <a:r>
              <a:rPr lang="en-US" sz="3600"/>
              <a:t>- Chơi trò chơi “Chanh chua, cua cắp”</a:t>
            </a:r>
          </a:p>
        </p:txBody>
      </p:sp>
      <p:sp>
        <p:nvSpPr>
          <p:cNvPr id="11269" name="Text Box 5"/>
          <p:cNvSpPr txBox="1">
            <a:spLocks noChangeArrowheads="1"/>
          </p:cNvSpPr>
          <p:nvPr/>
        </p:nvSpPr>
        <p:spPr bwMode="auto">
          <a:xfrm>
            <a:off x="304800" y="3962400"/>
            <a:ext cx="8305800" cy="646113"/>
          </a:xfrm>
          <a:prstGeom prst="rect">
            <a:avLst/>
          </a:prstGeom>
          <a:noFill/>
          <a:ln w="9525">
            <a:noFill/>
            <a:miter lim="800000"/>
            <a:headEnd/>
            <a:tailEnd/>
          </a:ln>
        </p:spPr>
        <p:txBody>
          <a:bodyPr>
            <a:spAutoFit/>
          </a:bodyPr>
          <a:lstStyle/>
          <a:p>
            <a:pPr>
              <a:spcBef>
                <a:spcPct val="50000"/>
              </a:spcBef>
            </a:pPr>
            <a:r>
              <a:rPr lang="en-US" sz="3600"/>
              <a:t>- Hỏi HS: - Vì sao em bị cua cắp?</a:t>
            </a:r>
          </a:p>
        </p:txBody>
      </p:sp>
      <p:sp>
        <p:nvSpPr>
          <p:cNvPr id="11270" name="Text Box 6"/>
          <p:cNvSpPr txBox="1">
            <a:spLocks noChangeArrowheads="1"/>
          </p:cNvSpPr>
          <p:nvPr/>
        </p:nvSpPr>
        <p:spPr bwMode="auto">
          <a:xfrm>
            <a:off x="2057400" y="1143000"/>
            <a:ext cx="5715000" cy="523875"/>
          </a:xfrm>
          <a:prstGeom prst="rect">
            <a:avLst/>
          </a:prstGeom>
          <a:noFill/>
          <a:ln w="9525">
            <a:noFill/>
            <a:miter lim="800000"/>
            <a:headEnd/>
            <a:tailEnd/>
          </a:ln>
        </p:spPr>
        <p:txBody>
          <a:bodyPr>
            <a:spAutoFit/>
          </a:bodyPr>
          <a:lstStyle/>
          <a:p>
            <a:pPr>
              <a:spcBef>
                <a:spcPct val="50000"/>
              </a:spcBef>
            </a:pPr>
            <a:r>
              <a:rPr lang="en-US" sz="2800" b="1">
                <a:solidFill>
                  <a:srgbClr val="FF0066"/>
                </a:solidFill>
              </a:rPr>
              <a:t>PHÒNG TRÁNH BỊ XÂM HẠI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1000"/>
                                        <p:tgtEl>
                                          <p:spTgt spid="11268">
                                            <p:txEl>
                                              <p:pRg st="0" end="0"/>
                                            </p:txEl>
                                          </p:spTgt>
                                        </p:tgtEl>
                                      </p:cBhvr>
                                    </p:animEffect>
                                    <p:anim calcmode="lin" valueType="num">
                                      <p:cBhvr>
                                        <p:cTn id="8"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1269">
                                            <p:txEl>
                                              <p:pRg st="0" end="0"/>
                                            </p:txEl>
                                          </p:spTgt>
                                        </p:tgtEl>
                                        <p:attrNameLst>
                                          <p:attrName>style.visibility</p:attrName>
                                        </p:attrNameLst>
                                      </p:cBhvr>
                                      <p:to>
                                        <p:strVal val="visible"/>
                                      </p:to>
                                    </p:set>
                                    <p:animEffect transition="in" filter="fade">
                                      <p:cBhvr>
                                        <p:cTn id="15" dur="1000"/>
                                        <p:tgtEl>
                                          <p:spTgt spid="11269">
                                            <p:txEl>
                                              <p:pRg st="0" end="0"/>
                                            </p:txEl>
                                          </p:spTgt>
                                        </p:tgtEl>
                                      </p:cBhvr>
                                    </p:animEffect>
                                    <p:anim calcmode="lin" valueType="num">
                                      <p:cBhvr>
                                        <p:cTn id="16" dur="10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1270">
                                            <p:txEl>
                                              <p:pRg st="0" end="0"/>
                                            </p:txEl>
                                          </p:spTgt>
                                        </p:tgtEl>
                                        <p:attrNameLst>
                                          <p:attrName>style.visibility</p:attrName>
                                        </p:attrNameLst>
                                      </p:cBhvr>
                                      <p:to>
                                        <p:strVal val="visible"/>
                                      </p:to>
                                    </p:set>
                                    <p:animEffect transition="in" filter="fade">
                                      <p:cBhvr>
                                        <p:cTn id="23" dur="1000"/>
                                        <p:tgtEl>
                                          <p:spTgt spid="11270">
                                            <p:txEl>
                                              <p:pRg st="0" end="0"/>
                                            </p:txEl>
                                          </p:spTgt>
                                        </p:tgtEl>
                                      </p:cBhvr>
                                    </p:animEffect>
                                    <p:anim calcmode="lin" valueType="num">
                                      <p:cBhvr>
                                        <p:cTn id="24" dur="1000" fill="hold"/>
                                        <p:tgtEl>
                                          <p:spTgt spid="11270">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70">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7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2400" smtClean="0">
                <a:solidFill>
                  <a:schemeClr val="hlink"/>
                </a:solidFill>
              </a:rPr>
              <a:t/>
            </a:r>
            <a:br>
              <a:rPr lang="en-US" sz="2400" smtClean="0">
                <a:solidFill>
                  <a:schemeClr val="hlink"/>
                </a:solidFill>
              </a:rPr>
            </a:br>
            <a:r>
              <a:rPr lang="en-US" sz="2400" smtClean="0">
                <a:solidFill>
                  <a:schemeClr val="hlink"/>
                </a:solidFill>
              </a:rPr>
              <a:t>Khoa học</a:t>
            </a:r>
            <a:br>
              <a:rPr lang="en-US" sz="2400" smtClean="0">
                <a:solidFill>
                  <a:schemeClr val="hlink"/>
                </a:solidFill>
              </a:rPr>
            </a:br>
            <a:r>
              <a:rPr lang="en-US" sz="2400" smtClean="0">
                <a:solidFill>
                  <a:srgbClr val="FF0066"/>
                </a:solidFill>
              </a:rPr>
              <a:t>PHÒNG TRÁNH BỊ XÂM HẠI</a:t>
            </a:r>
          </a:p>
        </p:txBody>
      </p:sp>
      <p:sp>
        <p:nvSpPr>
          <p:cNvPr id="9219" name="Rectangle 3"/>
          <p:cNvSpPr>
            <a:spLocks noGrp="1" noChangeArrowheads="1"/>
          </p:cNvSpPr>
          <p:nvPr>
            <p:ph type="body" idx="1"/>
          </p:nvPr>
        </p:nvSpPr>
        <p:spPr>
          <a:xfrm>
            <a:off x="457200" y="1600200"/>
            <a:ext cx="8229600" cy="685800"/>
          </a:xfrm>
        </p:spPr>
        <p:txBody>
          <a:bodyPr/>
          <a:lstStyle/>
          <a:p>
            <a:pPr eaLnBrk="1" hangingPunct="1">
              <a:buFontTx/>
              <a:buNone/>
            </a:pPr>
            <a:r>
              <a:rPr lang="en-US" sz="2400" b="1" smtClean="0"/>
              <a:t>* Hoạt động 1: Quan sát và thảo luận (5ph)</a:t>
            </a:r>
          </a:p>
        </p:txBody>
      </p:sp>
      <p:sp>
        <p:nvSpPr>
          <p:cNvPr id="9220" name="Text Box 5"/>
          <p:cNvSpPr txBox="1">
            <a:spLocks noChangeArrowheads="1"/>
          </p:cNvSpPr>
          <p:nvPr/>
        </p:nvSpPr>
        <p:spPr bwMode="auto">
          <a:xfrm>
            <a:off x="152400" y="2286000"/>
            <a:ext cx="8839200" cy="1262063"/>
          </a:xfrm>
          <a:prstGeom prst="rect">
            <a:avLst/>
          </a:prstGeom>
          <a:noFill/>
          <a:ln w="9525">
            <a:noFill/>
            <a:miter lim="800000"/>
            <a:headEnd/>
            <a:tailEnd/>
          </a:ln>
        </p:spPr>
        <p:txBody>
          <a:bodyPr>
            <a:spAutoFit/>
          </a:bodyPr>
          <a:lstStyle/>
          <a:p>
            <a:pPr>
              <a:spcBef>
                <a:spcPct val="50000"/>
              </a:spcBef>
            </a:pPr>
            <a:r>
              <a:rPr lang="en-US" sz="2800"/>
              <a:t>_ </a:t>
            </a:r>
            <a:r>
              <a:rPr lang="en-US" sz="2400"/>
              <a:t>Nhóm trưởng các nhóm điều khiển nhóm quan sát hình 1,2,3 /38 trao đổi về nội dung từng hình và thảo luận các câu hỏi  SGK.</a:t>
            </a:r>
          </a:p>
        </p:txBody>
      </p:sp>
      <p:sp>
        <p:nvSpPr>
          <p:cNvPr id="9221" name="Text Box 6"/>
          <p:cNvSpPr txBox="1">
            <a:spLocks noChangeArrowheads="1"/>
          </p:cNvSpPr>
          <p:nvPr/>
        </p:nvSpPr>
        <p:spPr bwMode="auto">
          <a:xfrm>
            <a:off x="0" y="4114800"/>
            <a:ext cx="9144000" cy="954088"/>
          </a:xfrm>
          <a:prstGeom prst="rect">
            <a:avLst/>
          </a:prstGeom>
          <a:noFill/>
          <a:ln w="9525">
            <a:noFill/>
            <a:miter lim="800000"/>
            <a:headEnd/>
            <a:tailEnd/>
          </a:ln>
        </p:spPr>
        <p:txBody>
          <a:bodyPr>
            <a:spAutoFit/>
          </a:bodyPr>
          <a:lstStyle/>
          <a:p>
            <a:pPr>
              <a:spcBef>
                <a:spcPct val="50000"/>
              </a:spcBef>
            </a:pPr>
            <a:r>
              <a:rPr lang="en-US" sz="2800">
                <a:solidFill>
                  <a:schemeClr val="accent2"/>
                </a:solidFill>
              </a:rPr>
              <a:t>- Nêu một số tình huống có thể dẫn đến nguy cơ bị xâm hại?</a:t>
            </a:r>
          </a:p>
        </p:txBody>
      </p:sp>
      <p:sp>
        <p:nvSpPr>
          <p:cNvPr id="9222" name="Text Box 7"/>
          <p:cNvSpPr txBox="1">
            <a:spLocks noChangeArrowheads="1"/>
          </p:cNvSpPr>
          <p:nvPr/>
        </p:nvSpPr>
        <p:spPr bwMode="auto">
          <a:xfrm>
            <a:off x="0" y="5486400"/>
            <a:ext cx="8991600" cy="954088"/>
          </a:xfrm>
          <a:prstGeom prst="rect">
            <a:avLst/>
          </a:prstGeom>
          <a:noFill/>
          <a:ln w="9525">
            <a:noFill/>
            <a:miter lim="800000"/>
            <a:headEnd/>
            <a:tailEnd/>
          </a:ln>
        </p:spPr>
        <p:txBody>
          <a:bodyPr>
            <a:spAutoFit/>
          </a:bodyPr>
          <a:lstStyle/>
          <a:p>
            <a:pPr>
              <a:spcBef>
                <a:spcPct val="50000"/>
              </a:spcBef>
            </a:pPr>
            <a:r>
              <a:rPr lang="en-US" sz="2800">
                <a:solidFill>
                  <a:schemeClr val="accent2"/>
                </a:solidFill>
              </a:rPr>
              <a:t>- Bạn có thể làm gì để phòng tránh nguy cơ bị xâm hại ?</a:t>
            </a:r>
            <a:r>
              <a:rPr lang="en-US" sz="280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838200" y="3048000"/>
            <a:ext cx="7086600" cy="3154363"/>
          </a:xfrm>
        </p:spPr>
        <p:txBody>
          <a:bodyPr/>
          <a:lstStyle/>
          <a:p>
            <a:pPr eaLnBrk="1" hangingPunct="1">
              <a:buFontTx/>
              <a:buNone/>
            </a:pPr>
            <a:endParaRPr lang="en-US" smtClean="0"/>
          </a:p>
        </p:txBody>
      </p:sp>
      <p:pic>
        <p:nvPicPr>
          <p:cNvPr id="13316" name="Picture 4" descr="hinh 3"/>
          <p:cNvPicPr>
            <a:picLocks noChangeAspect="1" noChangeArrowheads="1"/>
          </p:cNvPicPr>
          <p:nvPr/>
        </p:nvPicPr>
        <p:blipFill>
          <a:blip r:embed="rId2"/>
          <a:srcRect/>
          <a:stretch>
            <a:fillRect/>
          </a:stretch>
        </p:blipFill>
        <p:spPr bwMode="auto">
          <a:xfrm>
            <a:off x="1905000" y="0"/>
            <a:ext cx="5410200" cy="2819400"/>
          </a:xfrm>
          <a:prstGeom prst="rect">
            <a:avLst/>
          </a:prstGeom>
          <a:noFill/>
          <a:ln w="9525">
            <a:noFill/>
            <a:miter lim="800000"/>
            <a:headEnd/>
            <a:tailEnd/>
          </a:ln>
        </p:spPr>
      </p:pic>
      <p:pic>
        <p:nvPicPr>
          <p:cNvPr id="13317" name="Picture 5" descr="IMG_H 2"/>
          <p:cNvPicPr>
            <a:picLocks noChangeAspect="1" noChangeArrowheads="1"/>
          </p:cNvPicPr>
          <p:nvPr/>
        </p:nvPicPr>
        <p:blipFill>
          <a:blip r:embed="rId3"/>
          <a:srcRect/>
          <a:stretch>
            <a:fillRect/>
          </a:stretch>
        </p:blipFill>
        <p:spPr bwMode="auto">
          <a:xfrm>
            <a:off x="0" y="2819400"/>
            <a:ext cx="4343400" cy="4038600"/>
          </a:xfrm>
          <a:prstGeom prst="rect">
            <a:avLst/>
          </a:prstGeom>
          <a:noFill/>
          <a:ln w="9525">
            <a:noFill/>
            <a:miter lim="800000"/>
            <a:headEnd/>
            <a:tailEnd/>
          </a:ln>
        </p:spPr>
      </p:pic>
      <p:pic>
        <p:nvPicPr>
          <p:cNvPr id="13318" name="Picture 6" descr="IMG_H 3"/>
          <p:cNvPicPr>
            <a:picLocks noChangeAspect="1" noChangeArrowheads="1"/>
          </p:cNvPicPr>
          <p:nvPr/>
        </p:nvPicPr>
        <p:blipFill>
          <a:blip r:embed="rId4"/>
          <a:srcRect/>
          <a:stretch>
            <a:fillRect/>
          </a:stretch>
        </p:blipFill>
        <p:spPr bwMode="auto">
          <a:xfrm>
            <a:off x="3810000" y="2743200"/>
            <a:ext cx="53340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900" decel="100000" fill="hold"/>
                                        <p:tgtEl>
                                          <p:spTgt spid="133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anim calcmode="lin" valueType="num">
                                      <p:cBhvr additive="base">
                                        <p:cTn id="15" dur="500" fill="hold"/>
                                        <p:tgtEl>
                                          <p:spTgt spid="13317"/>
                                        </p:tgtEl>
                                        <p:attrNameLst>
                                          <p:attrName>ppt_x</p:attrName>
                                        </p:attrNameLst>
                                      </p:cBhvr>
                                      <p:tavLst>
                                        <p:tav tm="0">
                                          <p:val>
                                            <p:strVal val="#ppt_x"/>
                                          </p:val>
                                        </p:tav>
                                        <p:tav tm="100000">
                                          <p:val>
                                            <p:strVal val="#ppt_x"/>
                                          </p:val>
                                        </p:tav>
                                      </p:tavLst>
                                    </p:anim>
                                    <p:anim calcmode="lin" valueType="num">
                                      <p:cBhvr additive="base">
                                        <p:cTn id="16"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318"/>
                                        </p:tgtEl>
                                        <p:attrNameLst>
                                          <p:attrName>style.visibility</p:attrName>
                                        </p:attrNameLst>
                                      </p:cBhvr>
                                      <p:to>
                                        <p:strVal val="visible"/>
                                      </p:to>
                                    </p:set>
                                    <p:anim calcmode="lin" valueType="num">
                                      <p:cBhvr additive="base">
                                        <p:cTn id="21" dur="500" fill="hold"/>
                                        <p:tgtEl>
                                          <p:spTgt spid="13318"/>
                                        </p:tgtEl>
                                        <p:attrNameLst>
                                          <p:attrName>ppt_x</p:attrName>
                                        </p:attrNameLst>
                                      </p:cBhvr>
                                      <p:tavLst>
                                        <p:tav tm="0">
                                          <p:val>
                                            <p:strVal val="#ppt_x"/>
                                          </p:val>
                                        </p:tav>
                                        <p:tav tm="100000">
                                          <p:val>
                                            <p:strVal val="#ppt_x"/>
                                          </p:val>
                                        </p:tav>
                                      </p:tavLst>
                                    </p:anim>
                                    <p:anim calcmode="lin" valueType="num">
                                      <p:cBhvr additive="base">
                                        <p:cTn id="22"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eaLnBrk="1" hangingPunct="1"/>
            <a:endParaRPr lang="en-US" smtClean="0"/>
          </a:p>
        </p:txBody>
      </p:sp>
      <p:pic>
        <p:nvPicPr>
          <p:cNvPr id="14340" name="Picture 4" descr="hinh 3"/>
          <p:cNvPicPr>
            <a:picLocks noChangeAspect="1" noChangeArrowheads="1"/>
          </p:cNvPicPr>
          <p:nvPr>
            <p:ph type="title"/>
          </p:nvPr>
        </p:nvPicPr>
        <p:blipFill>
          <a:blip r:embed="rId2"/>
          <a:srcRect/>
          <a:stretch>
            <a:fillRect/>
          </a:stretch>
        </p:blipFill>
        <p:spPr>
          <a:xfrm>
            <a:off x="0" y="0"/>
            <a:ext cx="9144000" cy="6858000"/>
          </a:xfrm>
          <a:noFill/>
        </p:spPr>
      </p:pic>
      <p:pic>
        <p:nvPicPr>
          <p:cNvPr id="14341" name="Picture 5" descr="IMG_H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4342" name="Picture 6" descr="IMG_H 3"/>
          <p:cNvPicPr>
            <a:picLocks noChangeAspect="1" noChangeArrowheads="1"/>
          </p:cNvPicPr>
          <p:nvPr/>
        </p:nvPicPr>
        <p:blipFill>
          <a:blip r:embed="rId4"/>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fade">
                                      <p:cBhvr>
                                        <p:cTn id="13" dur="1000"/>
                                        <p:tgtEl>
                                          <p:spTgt spid="14341"/>
                                        </p:tgtEl>
                                      </p:cBhvr>
                                    </p:animEffect>
                                    <p:anim calcmode="lin" valueType="num">
                                      <p:cBhvr>
                                        <p:cTn id="14" dur="1000" fill="hold"/>
                                        <p:tgtEl>
                                          <p:spTgt spid="14341"/>
                                        </p:tgtEl>
                                        <p:attrNameLst>
                                          <p:attrName>ppt_x</p:attrName>
                                        </p:attrNameLst>
                                      </p:cBhvr>
                                      <p:tavLst>
                                        <p:tav tm="0">
                                          <p:val>
                                            <p:strVal val="#ppt_x"/>
                                          </p:val>
                                        </p:tav>
                                        <p:tav tm="100000">
                                          <p:val>
                                            <p:strVal val="#ppt_x"/>
                                          </p:val>
                                        </p:tav>
                                      </p:tavLst>
                                    </p:anim>
                                    <p:anim calcmode="lin" valueType="num">
                                      <p:cBhvr>
                                        <p:cTn id="15" dur="900" decel="100000" fill="hold"/>
                                        <p:tgtEl>
                                          <p:spTgt spid="1434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341"/>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animEffect transition="in" filter="fade">
                                      <p:cBhvr>
                                        <p:cTn id="21" dur="1000"/>
                                        <p:tgtEl>
                                          <p:spTgt spid="14342"/>
                                        </p:tgtEl>
                                      </p:cBhvr>
                                    </p:animEffect>
                                    <p:anim calcmode="lin" valueType="num">
                                      <p:cBhvr>
                                        <p:cTn id="22" dur="1000" fill="hold"/>
                                        <p:tgtEl>
                                          <p:spTgt spid="14342"/>
                                        </p:tgtEl>
                                        <p:attrNameLst>
                                          <p:attrName>ppt_x</p:attrName>
                                        </p:attrNameLst>
                                      </p:cBhvr>
                                      <p:tavLst>
                                        <p:tav tm="0">
                                          <p:val>
                                            <p:strVal val="#ppt_x"/>
                                          </p:val>
                                        </p:tav>
                                        <p:tav tm="100000">
                                          <p:val>
                                            <p:strVal val="#ppt_x"/>
                                          </p:val>
                                        </p:tav>
                                      </p:tavLst>
                                    </p:anim>
                                    <p:anim calcmode="lin" valueType="num">
                                      <p:cBhvr>
                                        <p:cTn id="23" dur="900" decel="100000" fill="hold"/>
                                        <p:tgtEl>
                                          <p:spTgt spid="1434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3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417638"/>
          </a:xfrm>
        </p:spPr>
        <p:txBody>
          <a:bodyPr/>
          <a:lstStyle/>
          <a:p>
            <a:pPr algn="l" eaLnBrk="1" hangingPunct="1"/>
            <a:r>
              <a:rPr lang="en-US" sz="3600" b="1" smtClean="0"/>
              <a:t>- Nêu một số tình huống có thể dẫn đến nguy cơ bị xâm hại.</a:t>
            </a:r>
          </a:p>
        </p:txBody>
      </p:sp>
      <p:sp>
        <p:nvSpPr>
          <p:cNvPr id="15363" name="Rectangle 3"/>
          <p:cNvSpPr>
            <a:spLocks noGrp="1" noChangeArrowheads="1"/>
          </p:cNvSpPr>
          <p:nvPr>
            <p:ph type="body" idx="1"/>
          </p:nvPr>
        </p:nvSpPr>
        <p:spPr>
          <a:xfrm>
            <a:off x="0" y="1600200"/>
            <a:ext cx="8686800" cy="609600"/>
          </a:xfrm>
        </p:spPr>
        <p:txBody>
          <a:bodyPr/>
          <a:lstStyle/>
          <a:p>
            <a:pPr eaLnBrk="1" hangingPunct="1">
              <a:buFontTx/>
              <a:buNone/>
            </a:pPr>
            <a:r>
              <a:rPr lang="en-US" smtClean="0">
                <a:solidFill>
                  <a:srgbClr val="FF3399"/>
                </a:solidFill>
              </a:rPr>
              <a:t> + Đi một mình nơi vắng vẻ.</a:t>
            </a:r>
          </a:p>
        </p:txBody>
      </p:sp>
      <p:sp>
        <p:nvSpPr>
          <p:cNvPr id="15364" name="Text Box 4"/>
          <p:cNvSpPr txBox="1">
            <a:spLocks noChangeArrowheads="1"/>
          </p:cNvSpPr>
          <p:nvPr/>
        </p:nvSpPr>
        <p:spPr bwMode="auto">
          <a:xfrm>
            <a:off x="0" y="2438400"/>
            <a:ext cx="8686800" cy="579438"/>
          </a:xfrm>
          <a:prstGeom prst="rect">
            <a:avLst/>
          </a:prstGeom>
          <a:noFill/>
          <a:ln w="9525">
            <a:noFill/>
            <a:miter lim="800000"/>
            <a:headEnd/>
            <a:tailEnd/>
          </a:ln>
        </p:spPr>
        <p:txBody>
          <a:bodyPr>
            <a:spAutoFit/>
          </a:bodyPr>
          <a:lstStyle/>
          <a:p>
            <a:pPr>
              <a:spcBef>
                <a:spcPct val="50000"/>
              </a:spcBef>
            </a:pPr>
            <a:r>
              <a:rPr lang="en-US" sz="3200">
                <a:solidFill>
                  <a:srgbClr val="FF3399"/>
                </a:solidFill>
              </a:rPr>
              <a:t> + Ở trong phòng kín với người lạ.</a:t>
            </a:r>
          </a:p>
        </p:txBody>
      </p:sp>
      <p:sp>
        <p:nvSpPr>
          <p:cNvPr id="15365" name="Text Box 5"/>
          <p:cNvSpPr txBox="1">
            <a:spLocks noChangeArrowheads="1"/>
          </p:cNvSpPr>
          <p:nvPr/>
        </p:nvSpPr>
        <p:spPr bwMode="auto">
          <a:xfrm>
            <a:off x="0" y="3124200"/>
            <a:ext cx="6553200" cy="579438"/>
          </a:xfrm>
          <a:prstGeom prst="rect">
            <a:avLst/>
          </a:prstGeom>
          <a:noFill/>
          <a:ln w="9525">
            <a:noFill/>
            <a:miter lim="800000"/>
            <a:headEnd/>
            <a:tailEnd/>
          </a:ln>
        </p:spPr>
        <p:txBody>
          <a:bodyPr>
            <a:spAutoFit/>
          </a:bodyPr>
          <a:lstStyle/>
          <a:p>
            <a:pPr>
              <a:spcBef>
                <a:spcPct val="50000"/>
              </a:spcBef>
            </a:pPr>
            <a:r>
              <a:rPr lang="en-US" sz="3200">
                <a:solidFill>
                  <a:srgbClr val="FF3399"/>
                </a:solidFill>
              </a:rPr>
              <a:t> + Đi nhờ xe người lạ.</a:t>
            </a:r>
          </a:p>
        </p:txBody>
      </p:sp>
      <p:sp>
        <p:nvSpPr>
          <p:cNvPr id="15366" name="Text Box 6"/>
          <p:cNvSpPr txBox="1">
            <a:spLocks noChangeArrowheads="1"/>
          </p:cNvSpPr>
          <p:nvPr/>
        </p:nvSpPr>
        <p:spPr bwMode="auto">
          <a:xfrm>
            <a:off x="0" y="3657600"/>
            <a:ext cx="9144000" cy="1066800"/>
          </a:xfrm>
          <a:prstGeom prst="rect">
            <a:avLst/>
          </a:prstGeom>
          <a:noFill/>
          <a:ln w="9525">
            <a:noFill/>
            <a:miter lim="800000"/>
            <a:headEnd/>
            <a:tailEnd/>
          </a:ln>
        </p:spPr>
        <p:txBody>
          <a:bodyPr>
            <a:spAutoFit/>
          </a:bodyPr>
          <a:lstStyle/>
          <a:p>
            <a:pPr>
              <a:spcBef>
                <a:spcPct val="50000"/>
              </a:spcBef>
            </a:pPr>
            <a:r>
              <a:rPr lang="en-US" sz="3200">
                <a:solidFill>
                  <a:srgbClr val="FF3399"/>
                </a:solidFill>
              </a:rPr>
              <a:t> + Nhận tiền, quà hoặc sự giúp đỡ của người lạ mà không rõ lí do.</a:t>
            </a:r>
          </a:p>
        </p:txBody>
      </p:sp>
      <p:sp>
        <p:nvSpPr>
          <p:cNvPr id="15367" name="Text Box 7"/>
          <p:cNvSpPr txBox="1">
            <a:spLocks noChangeArrowheads="1"/>
          </p:cNvSpPr>
          <p:nvPr/>
        </p:nvSpPr>
        <p:spPr bwMode="auto">
          <a:xfrm>
            <a:off x="0" y="4876800"/>
            <a:ext cx="9144000" cy="1311275"/>
          </a:xfrm>
          <a:prstGeom prst="rect">
            <a:avLst/>
          </a:prstGeom>
          <a:noFill/>
          <a:ln w="9525">
            <a:noFill/>
            <a:miter lim="800000"/>
            <a:headEnd/>
            <a:tailEnd/>
          </a:ln>
        </p:spPr>
        <p:txBody>
          <a:bodyPr>
            <a:spAutoFit/>
          </a:bodyPr>
          <a:lstStyle/>
          <a:p>
            <a:pPr>
              <a:spcBef>
                <a:spcPct val="50000"/>
              </a:spcBef>
            </a:pPr>
            <a:r>
              <a:rPr lang="en-US" sz="3200">
                <a:solidFill>
                  <a:srgbClr val="FF3399"/>
                </a:solidFill>
              </a:rPr>
              <a:t> + Ở nhà một mình lại để cho người lạ vào nhà.</a:t>
            </a:r>
          </a:p>
          <a:p>
            <a:pPr>
              <a:spcBef>
                <a:spcPct val="50000"/>
              </a:spcBef>
            </a:pPr>
            <a:r>
              <a:rPr lang="en-US" sz="3200">
                <a:solidFill>
                  <a:srgbClr val="FF33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in)">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p:cTn id="12" dur="1000" fill="hold"/>
                                        <p:tgtEl>
                                          <p:spTgt spid="1536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536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5363">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153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8" presetClass="entr" presetSubtype="0" accel="50000" fill="hold" nodeType="clickEffect">
                                  <p:stCondLst>
                                    <p:cond delay="0"/>
                                  </p:stCondLst>
                                  <p:childTnLst>
                                    <p:set>
                                      <p:cBhvr>
                                        <p:cTn id="19" dur="1" fill="hold">
                                          <p:stCondLst>
                                            <p:cond delay="0"/>
                                          </p:stCondLst>
                                        </p:cTn>
                                        <p:tgtEl>
                                          <p:spTgt spid="15364">
                                            <p:txEl>
                                              <p:pRg st="0" end="0"/>
                                            </p:txEl>
                                          </p:spTgt>
                                        </p:tgtEl>
                                        <p:attrNameLst>
                                          <p:attrName>style.visibility</p:attrName>
                                        </p:attrNameLst>
                                      </p:cBhvr>
                                      <p:to>
                                        <p:strVal val="visible"/>
                                      </p:to>
                                    </p:set>
                                    <p:anim calcmode="lin" valueType="num">
                                      <p:cBhvr>
                                        <p:cTn id="20" dur="1000" fill="hold"/>
                                        <p:tgtEl>
                                          <p:spTgt spid="1536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1536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15364">
                                            <p:txEl>
                                              <p:pRg st="0" end="0"/>
                                            </p:txEl>
                                          </p:spTgt>
                                        </p:tgtEl>
                                        <p:attrNameLst>
                                          <p:attrName>ppt_y</p:attrName>
                                        </p:attrNameLst>
                                      </p:cBhvr>
                                      <p:tavLst>
                                        <p:tav tm="0">
                                          <p:val>
                                            <p:strVal val="#ppt_y"/>
                                          </p:val>
                                        </p:tav>
                                        <p:tav tm="100000">
                                          <p:val>
                                            <p:strVal val="#ppt_y"/>
                                          </p:val>
                                        </p:tav>
                                      </p:tavLst>
                                    </p:anim>
                                    <p:animEffect transition="in" filter="fade">
                                      <p:cBhvr>
                                        <p:cTn id="23" dur="1000"/>
                                        <p:tgtEl>
                                          <p:spTgt spid="1536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nodeType="clickEffect">
                                  <p:stCondLst>
                                    <p:cond delay="0"/>
                                  </p:stCondLst>
                                  <p:childTnLst>
                                    <p:set>
                                      <p:cBhvr>
                                        <p:cTn id="27" dur="1" fill="hold">
                                          <p:stCondLst>
                                            <p:cond delay="0"/>
                                          </p:stCondLst>
                                        </p:cTn>
                                        <p:tgtEl>
                                          <p:spTgt spid="15365">
                                            <p:txEl>
                                              <p:pRg st="0" end="0"/>
                                            </p:txEl>
                                          </p:spTgt>
                                        </p:tgtEl>
                                        <p:attrNameLst>
                                          <p:attrName>style.visibility</p:attrName>
                                        </p:attrNameLst>
                                      </p:cBhvr>
                                      <p:to>
                                        <p:strVal val="visible"/>
                                      </p:to>
                                    </p:set>
                                    <p:anim calcmode="lin" valueType="num">
                                      <p:cBhvr>
                                        <p:cTn id="28" dur="1000" fill="hold"/>
                                        <p:tgtEl>
                                          <p:spTgt spid="1536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1536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15365">
                                            <p:txEl>
                                              <p:pRg st="0" end="0"/>
                                            </p:txEl>
                                          </p:spTgt>
                                        </p:tgtEl>
                                        <p:attrNameLst>
                                          <p:attrName>ppt_y</p:attrName>
                                        </p:attrNameLst>
                                      </p:cBhvr>
                                      <p:tavLst>
                                        <p:tav tm="0">
                                          <p:val>
                                            <p:strVal val="#ppt_y"/>
                                          </p:val>
                                        </p:tav>
                                        <p:tav tm="100000">
                                          <p:val>
                                            <p:strVal val="#ppt_y"/>
                                          </p:val>
                                        </p:tav>
                                      </p:tavLst>
                                    </p:anim>
                                    <p:animEffect transition="in" filter="fade">
                                      <p:cBhvr>
                                        <p:cTn id="31" dur="1000"/>
                                        <p:tgtEl>
                                          <p:spTgt spid="1536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ntr" presetSubtype="0" accel="50000" fill="hold" nodeType="clickEffect">
                                  <p:stCondLst>
                                    <p:cond delay="0"/>
                                  </p:stCondLst>
                                  <p:childTnLst>
                                    <p:set>
                                      <p:cBhvr>
                                        <p:cTn id="35" dur="1" fill="hold">
                                          <p:stCondLst>
                                            <p:cond delay="0"/>
                                          </p:stCondLst>
                                        </p:cTn>
                                        <p:tgtEl>
                                          <p:spTgt spid="15366">
                                            <p:txEl>
                                              <p:pRg st="0" end="0"/>
                                            </p:txEl>
                                          </p:spTgt>
                                        </p:tgtEl>
                                        <p:attrNameLst>
                                          <p:attrName>style.visibility</p:attrName>
                                        </p:attrNameLst>
                                      </p:cBhvr>
                                      <p:to>
                                        <p:strVal val="visible"/>
                                      </p:to>
                                    </p:set>
                                    <p:anim calcmode="lin" valueType="num">
                                      <p:cBhvr>
                                        <p:cTn id="36" dur="1000" fill="hold"/>
                                        <p:tgtEl>
                                          <p:spTgt spid="1536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536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5366">
                                            <p:txEl>
                                              <p:pRg st="0" end="0"/>
                                            </p:txEl>
                                          </p:spTgt>
                                        </p:tgtEl>
                                        <p:attrNameLst>
                                          <p:attrName>ppt_y</p:attrName>
                                        </p:attrNameLst>
                                      </p:cBhvr>
                                      <p:tavLst>
                                        <p:tav tm="0">
                                          <p:val>
                                            <p:strVal val="#ppt_y"/>
                                          </p:val>
                                        </p:tav>
                                        <p:tav tm="100000">
                                          <p:val>
                                            <p:strVal val="#ppt_y"/>
                                          </p:val>
                                        </p:tav>
                                      </p:tavLst>
                                    </p:anim>
                                    <p:animEffect transition="in" filter="fade">
                                      <p:cBhvr>
                                        <p:cTn id="39" dur="1000"/>
                                        <p:tgtEl>
                                          <p:spTgt spid="15366">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8" presetClass="entr" presetSubtype="0" accel="50000" fill="hold" nodeType="clickEffect">
                                  <p:stCondLst>
                                    <p:cond delay="0"/>
                                  </p:stCondLst>
                                  <p:childTnLst>
                                    <p:set>
                                      <p:cBhvr>
                                        <p:cTn id="43" dur="1" fill="hold">
                                          <p:stCondLst>
                                            <p:cond delay="0"/>
                                          </p:stCondLst>
                                        </p:cTn>
                                        <p:tgtEl>
                                          <p:spTgt spid="15367">
                                            <p:txEl>
                                              <p:pRg st="0" end="0"/>
                                            </p:txEl>
                                          </p:spTgt>
                                        </p:tgtEl>
                                        <p:attrNameLst>
                                          <p:attrName>style.visibility</p:attrName>
                                        </p:attrNameLst>
                                      </p:cBhvr>
                                      <p:to>
                                        <p:strVal val="visible"/>
                                      </p:to>
                                    </p:set>
                                    <p:anim calcmode="lin" valueType="num">
                                      <p:cBhvr>
                                        <p:cTn id="44" dur="1000" fill="hold"/>
                                        <p:tgtEl>
                                          <p:spTgt spid="1536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536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5367">
                                            <p:txEl>
                                              <p:pRg st="0" end="0"/>
                                            </p:txEl>
                                          </p:spTgt>
                                        </p:tgtEl>
                                        <p:attrNameLst>
                                          <p:attrName>ppt_y</p:attrName>
                                        </p:attrNameLst>
                                      </p:cBhvr>
                                      <p:tavLst>
                                        <p:tav tm="0">
                                          <p:val>
                                            <p:strVal val="#ppt_y"/>
                                          </p:val>
                                        </p:tav>
                                        <p:tav tm="100000">
                                          <p:val>
                                            <p:strVal val="#ppt_y"/>
                                          </p:val>
                                        </p:tav>
                                      </p:tavLst>
                                    </p:anim>
                                    <p:animEffect transition="in" filter="fade">
                                      <p:cBhvr>
                                        <p:cTn id="47" dur="1000"/>
                                        <p:tgtEl>
                                          <p:spTgt spid="15367">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nodeType="clickEffect">
                                  <p:stCondLst>
                                    <p:cond delay="0"/>
                                  </p:stCondLst>
                                  <p:childTnLst>
                                    <p:set>
                                      <p:cBhvr>
                                        <p:cTn id="51" dur="1" fill="hold">
                                          <p:stCondLst>
                                            <p:cond delay="0"/>
                                          </p:stCondLst>
                                        </p:cTn>
                                        <p:tgtEl>
                                          <p:spTgt spid="15367">
                                            <p:txEl>
                                              <p:pRg st="1" end="1"/>
                                            </p:txEl>
                                          </p:spTgt>
                                        </p:tgtEl>
                                        <p:attrNameLst>
                                          <p:attrName>style.visibility</p:attrName>
                                        </p:attrNameLst>
                                      </p:cBhvr>
                                      <p:to>
                                        <p:strVal val="visible"/>
                                      </p:to>
                                    </p:set>
                                    <p:anim calcmode="lin" valueType="num">
                                      <p:cBhvr>
                                        <p:cTn id="52" dur="1000" fill="hold"/>
                                        <p:tgtEl>
                                          <p:spTgt spid="15367">
                                            <p:txEl>
                                              <p:pRg st="1" end="1"/>
                                            </p:txEl>
                                          </p:spTgt>
                                        </p:tgtEl>
                                        <p:attrNameLst>
                                          <p:attrName>ppt_x</p:attrName>
                                        </p:attrNameLst>
                                      </p:cBhvr>
                                      <p:tavLst>
                                        <p:tav tm="0">
                                          <p:val>
                                            <p:strVal val="#ppt_x-.2"/>
                                          </p:val>
                                        </p:tav>
                                        <p:tav tm="100000">
                                          <p:val>
                                            <p:strVal val="#ppt_x"/>
                                          </p:val>
                                        </p:tav>
                                      </p:tavLst>
                                    </p:anim>
                                    <p:anim calcmode="lin" valueType="num">
                                      <p:cBhvr>
                                        <p:cTn id="53" dur="1000" fill="hold"/>
                                        <p:tgtEl>
                                          <p:spTgt spid="153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503</TotalTime>
  <Words>911</Words>
  <Application>Microsoft Office PowerPoint</Application>
  <PresentationFormat>On-screen Show (4:3)</PresentationFormat>
  <Paragraphs>75</Paragraphs>
  <Slides>19</Slides>
  <Notes>0</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Calibri</vt:lpstr>
      <vt:lpstr>Default Design</vt:lpstr>
      <vt:lpstr>Bitmap Image</vt:lpstr>
      <vt:lpstr>Slide 1</vt:lpstr>
      <vt:lpstr> khoa học </vt:lpstr>
      <vt:lpstr>* Khoanh vào chữ cái trước câu trả lời đúng nhất</vt:lpstr>
      <vt:lpstr>* Khoanh vào chữ cái trước câu trả lời đúng nhất</vt:lpstr>
      <vt:lpstr> khoa học </vt:lpstr>
      <vt:lpstr> Khoa học PHÒNG TRÁNH BỊ XÂM HẠI</vt:lpstr>
      <vt:lpstr>Slide 7</vt:lpstr>
      <vt:lpstr>Slide 8</vt:lpstr>
      <vt:lpstr>- Nêu một số tình huống có thể dẫn đến nguy cơ bị xâm hại.</vt:lpstr>
      <vt:lpstr>- Nêu cách phòng tránh  bị xâm hại.</vt:lpstr>
      <vt:lpstr>Slide 11</vt:lpstr>
      <vt:lpstr>Slide 12</vt:lpstr>
      <vt:lpstr>- Yêu cầu các nhóm thảo luận theo  các tình huống:</vt:lpstr>
      <vt:lpstr>Slide 14</vt:lpstr>
      <vt:lpstr>* Hoạt động 3: Vẽ bàn tay tin cậy</vt:lpstr>
      <vt:lpstr>Slide 16</vt:lpstr>
      <vt:lpstr>Slide 17</vt:lpstr>
      <vt:lpstr>Slide 18</vt:lpstr>
      <vt:lpstr>Slide 19</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PGD &amp; ĐT CHÂU THÀNH TRƯỜNG TH PHÚ TÚC</dc:title>
  <dc:creator>TuanQuoc</dc:creator>
  <cp:lastModifiedBy>CSTeam</cp:lastModifiedBy>
  <cp:revision>13</cp:revision>
  <dcterms:created xsi:type="dcterms:W3CDTF">2009-10-13T16:44:53Z</dcterms:created>
  <dcterms:modified xsi:type="dcterms:W3CDTF">2016-06-30T02:35:09Z</dcterms:modified>
</cp:coreProperties>
</file>